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3"/>
  </p:notesMasterIdLst>
  <p:sldIdLst>
    <p:sldId id="256" r:id="rId2"/>
    <p:sldId id="263" r:id="rId3"/>
    <p:sldId id="257" r:id="rId4"/>
    <p:sldId id="365" r:id="rId5"/>
    <p:sldId id="270" r:id="rId6"/>
    <p:sldId id="268" r:id="rId7"/>
    <p:sldId id="258" r:id="rId8"/>
    <p:sldId id="343" r:id="rId9"/>
    <p:sldId id="337" r:id="rId10"/>
    <p:sldId id="363" r:id="rId11"/>
    <p:sldId id="342" r:id="rId12"/>
    <p:sldId id="364" r:id="rId13"/>
    <p:sldId id="264" r:id="rId14"/>
    <p:sldId id="276" r:id="rId15"/>
    <p:sldId id="362" r:id="rId16"/>
    <p:sldId id="316" r:id="rId17"/>
    <p:sldId id="321" r:id="rId18"/>
    <p:sldId id="323" r:id="rId19"/>
    <p:sldId id="322" r:id="rId20"/>
    <p:sldId id="324" r:id="rId21"/>
    <p:sldId id="266" r:id="rId22"/>
    <p:sldId id="267" r:id="rId23"/>
    <p:sldId id="329" r:id="rId24"/>
    <p:sldId id="328" r:id="rId25"/>
    <p:sldId id="277" r:id="rId26"/>
    <p:sldId id="325" r:id="rId27"/>
    <p:sldId id="299" r:id="rId28"/>
    <p:sldId id="301" r:id="rId29"/>
    <p:sldId id="279" r:id="rId30"/>
    <p:sldId id="326" r:id="rId31"/>
    <p:sldId id="281" r:id="rId32"/>
    <p:sldId id="282" r:id="rId33"/>
    <p:sldId id="283" r:id="rId34"/>
    <p:sldId id="317" r:id="rId35"/>
    <p:sldId id="350" r:id="rId36"/>
    <p:sldId id="361" r:id="rId37"/>
    <p:sldId id="358" r:id="rId38"/>
    <p:sldId id="359" r:id="rId39"/>
    <p:sldId id="360" r:id="rId40"/>
    <p:sldId id="344" r:id="rId41"/>
    <p:sldId id="347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9FF99"/>
    <a:srgbClr val="FFFF99"/>
    <a:srgbClr val="CCFFCC"/>
    <a:srgbClr val="FFFFCC"/>
    <a:srgbClr val="FFFF66"/>
    <a:srgbClr val="FFCC99"/>
    <a:srgbClr val="EAEAEA"/>
    <a:srgbClr val="FF99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243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Sütun1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cat>
            <c:strRef>
              <c:f>Sayfa1!$A$2:$A$4</c:f>
              <c:strCache>
                <c:ptCount val="3"/>
                <c:pt idx="0">
                  <c:v>MM</c:v>
                </c:pt>
                <c:pt idx="1">
                  <c:v>NHL</c:v>
                </c:pt>
                <c:pt idx="2">
                  <c:v>KLL</c:v>
                </c:pt>
              </c:strCache>
            </c:strRef>
          </c:cat>
          <c:val>
            <c:numRef>
              <c:f>Sayfa1!$B$2:$B$4</c:f>
              <c:numCache>
                <c:formatCode>0%</c:formatCode>
                <c:ptCount val="3"/>
                <c:pt idx="0">
                  <c:v>0.48</c:v>
                </c:pt>
                <c:pt idx="1">
                  <c:v>0.28000000000000003</c:v>
                </c:pt>
                <c:pt idx="2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9DD70-89B4-4337-A027-5DD39474630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8EE53A-F3F2-4235-8E13-7EA94BD20A99}">
      <dgm:prSet phldrT="[Metin]"/>
      <dgm:spPr/>
      <dgm:t>
        <a:bodyPr/>
        <a:lstStyle/>
        <a:p>
          <a:r>
            <a:rPr lang="tr-TR" dirty="0" err="1" smtClean="0"/>
            <a:t>Malign</a:t>
          </a:r>
          <a:r>
            <a:rPr lang="tr-TR" dirty="0" smtClean="0"/>
            <a:t> hastalıklar</a:t>
          </a:r>
          <a:endParaRPr lang="tr-TR" dirty="0"/>
        </a:p>
      </dgm:t>
    </dgm:pt>
    <dgm:pt modelId="{361EA45E-94B2-4483-84A6-3DB4F72F3A88}" type="parTrans" cxnId="{B9353EB1-A4C8-4B82-B3FA-42403C2F1275}">
      <dgm:prSet/>
      <dgm:spPr/>
      <dgm:t>
        <a:bodyPr/>
        <a:lstStyle/>
        <a:p>
          <a:endParaRPr lang="tr-TR"/>
        </a:p>
      </dgm:t>
    </dgm:pt>
    <dgm:pt modelId="{AD7FD56C-DFB2-4D67-8CD5-D930FB197B0C}" type="sibTrans" cxnId="{B9353EB1-A4C8-4B82-B3FA-42403C2F1275}">
      <dgm:prSet/>
      <dgm:spPr/>
      <dgm:t>
        <a:bodyPr/>
        <a:lstStyle/>
        <a:p>
          <a:endParaRPr lang="tr-TR"/>
        </a:p>
      </dgm:t>
    </dgm:pt>
    <dgm:pt modelId="{8AC0FCE2-11E4-4AE3-929B-49636CE475AA}">
      <dgm:prSet phldrT="[Metin]" custT="1"/>
      <dgm:spPr/>
      <dgm:t>
        <a:bodyPr/>
        <a:lstStyle/>
        <a:p>
          <a:r>
            <a:rPr lang="tr-TR" sz="2900" b="0" dirty="0" smtClean="0"/>
            <a:t>Katabolizma</a:t>
          </a:r>
          <a:r>
            <a:rPr lang="tr-TR" sz="1700" dirty="0" smtClean="0"/>
            <a:t> </a:t>
          </a:r>
          <a:endParaRPr lang="tr-TR" sz="1700" dirty="0"/>
        </a:p>
      </dgm:t>
    </dgm:pt>
    <dgm:pt modelId="{58743C11-0B8F-4CF1-AD6C-3206BFB3C563}" type="parTrans" cxnId="{58DBB44F-C3A4-4490-855B-7A3CA782CBBA}">
      <dgm:prSet/>
      <dgm:spPr/>
      <dgm:t>
        <a:bodyPr/>
        <a:lstStyle/>
        <a:p>
          <a:endParaRPr lang="tr-TR"/>
        </a:p>
      </dgm:t>
    </dgm:pt>
    <dgm:pt modelId="{AB51924D-470C-4D17-83ED-7CB22202A02F}" type="sibTrans" cxnId="{58DBB44F-C3A4-4490-855B-7A3CA782CBBA}">
      <dgm:prSet/>
      <dgm:spPr/>
      <dgm:t>
        <a:bodyPr/>
        <a:lstStyle/>
        <a:p>
          <a:endParaRPr lang="tr-TR"/>
        </a:p>
      </dgm:t>
    </dgm:pt>
    <dgm:pt modelId="{B4859873-C71F-4EBC-85F1-129245A16F37}">
      <dgm:prSet phldrT="[Metin]"/>
      <dgm:spPr/>
      <dgm:t>
        <a:bodyPr/>
        <a:lstStyle/>
        <a:p>
          <a:r>
            <a:rPr lang="tr-TR" dirty="0" smtClean="0"/>
            <a:t>Protein kaybı </a:t>
          </a:r>
        </a:p>
        <a:p>
          <a:r>
            <a:rPr lang="tr-TR" dirty="0" smtClean="0"/>
            <a:t>Kas kaybı</a:t>
          </a:r>
        </a:p>
      </dgm:t>
    </dgm:pt>
    <dgm:pt modelId="{F35FFC38-EBD8-4AEB-A935-3F1D87B6AF01}" type="parTrans" cxnId="{FFB0ED42-E233-4550-ACE8-8DD8EE3C367E}">
      <dgm:prSet/>
      <dgm:spPr/>
      <dgm:t>
        <a:bodyPr/>
        <a:lstStyle/>
        <a:p>
          <a:endParaRPr lang="tr-TR"/>
        </a:p>
      </dgm:t>
    </dgm:pt>
    <dgm:pt modelId="{0584A1BD-DBB7-4889-AE7C-643F1194803D}" type="sibTrans" cxnId="{FFB0ED42-E233-4550-ACE8-8DD8EE3C367E}">
      <dgm:prSet/>
      <dgm:spPr/>
      <dgm:t>
        <a:bodyPr/>
        <a:lstStyle/>
        <a:p>
          <a:endParaRPr lang="tr-TR"/>
        </a:p>
      </dgm:t>
    </dgm:pt>
    <dgm:pt modelId="{313568CE-2096-4F4C-B039-4D0553D8DC6B}" type="pres">
      <dgm:prSet presAssocID="{DCB9DD70-89B4-4337-A027-5DD394746309}" presName="arrowDiagram" presStyleCnt="0">
        <dgm:presLayoutVars>
          <dgm:chMax val="5"/>
          <dgm:dir/>
          <dgm:resizeHandles val="exact"/>
        </dgm:presLayoutVars>
      </dgm:prSet>
      <dgm:spPr/>
    </dgm:pt>
    <dgm:pt modelId="{03189AB0-A736-45EA-9543-523BD4C06DC9}" type="pres">
      <dgm:prSet presAssocID="{DCB9DD70-89B4-4337-A027-5DD394746309}" presName="arrow" presStyleLbl="bgShp" presStyleIdx="0" presStyleCnt="1" custLinFactNeighborY="-15306"/>
      <dgm:spPr/>
    </dgm:pt>
    <dgm:pt modelId="{A186FAB6-8454-4092-BD29-BEC5C698C177}" type="pres">
      <dgm:prSet presAssocID="{DCB9DD70-89B4-4337-A027-5DD394746309}" presName="arrowDiagram3" presStyleCnt="0"/>
      <dgm:spPr/>
    </dgm:pt>
    <dgm:pt modelId="{36A23576-2460-4FDE-A01A-D27AF25E481F}" type="pres">
      <dgm:prSet presAssocID="{968EE53A-F3F2-4235-8E13-7EA94BD20A99}" presName="bullet3a" presStyleLbl="node1" presStyleIdx="0" presStyleCnt="3"/>
      <dgm:spPr/>
    </dgm:pt>
    <dgm:pt modelId="{B78BDE25-EBD4-4907-96D9-DB3CDAE1DA58}" type="pres">
      <dgm:prSet presAssocID="{968EE53A-F3F2-4235-8E13-7EA94BD20A99}" presName="textBox3a" presStyleLbl="revTx" presStyleIdx="0" presStyleCnt="3" custLinFactNeighborX="1226" custLinFactNeighborY="60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738B28-7EA5-4994-9283-6AD72970DE56}" type="pres">
      <dgm:prSet presAssocID="{8AC0FCE2-11E4-4AE3-929B-49636CE475AA}" presName="bullet3b" presStyleLbl="node1" presStyleIdx="1" presStyleCnt="3"/>
      <dgm:spPr/>
    </dgm:pt>
    <dgm:pt modelId="{682B5FFB-43EC-4787-A427-74BCE81281EB}" type="pres">
      <dgm:prSet presAssocID="{8AC0FCE2-11E4-4AE3-929B-49636CE475AA}" presName="textBox3b" presStyleLbl="revTx" presStyleIdx="1" presStyleCnt="3" custScaleX="136055" custScaleY="838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FAFD2B-E25C-46B6-B008-A70123704D0D}" type="pres">
      <dgm:prSet presAssocID="{B4859873-C71F-4EBC-85F1-129245A16F37}" presName="bullet3c" presStyleLbl="node1" presStyleIdx="2" presStyleCnt="3"/>
      <dgm:spPr/>
    </dgm:pt>
    <dgm:pt modelId="{683E5A0A-3869-4C01-B51C-F08E1EBDD0C6}" type="pres">
      <dgm:prSet presAssocID="{B4859873-C71F-4EBC-85F1-129245A16F37}" presName="textBox3c" presStyleLbl="revTx" presStyleIdx="2" presStyleCnt="3" custLinFactNeighborX="-723" custLinFactNeighborY="45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1733883-EE91-4603-8588-7E4ECFA077B5}" type="presOf" srcId="{8AC0FCE2-11E4-4AE3-929B-49636CE475AA}" destId="{682B5FFB-43EC-4787-A427-74BCE81281EB}" srcOrd="0" destOrd="0" presId="urn:microsoft.com/office/officeart/2005/8/layout/arrow2"/>
    <dgm:cxn modelId="{FFB0ED42-E233-4550-ACE8-8DD8EE3C367E}" srcId="{DCB9DD70-89B4-4337-A027-5DD394746309}" destId="{B4859873-C71F-4EBC-85F1-129245A16F37}" srcOrd="2" destOrd="0" parTransId="{F35FFC38-EBD8-4AEB-A935-3F1D87B6AF01}" sibTransId="{0584A1BD-DBB7-4889-AE7C-643F1194803D}"/>
    <dgm:cxn modelId="{58DBB44F-C3A4-4490-855B-7A3CA782CBBA}" srcId="{DCB9DD70-89B4-4337-A027-5DD394746309}" destId="{8AC0FCE2-11E4-4AE3-929B-49636CE475AA}" srcOrd="1" destOrd="0" parTransId="{58743C11-0B8F-4CF1-AD6C-3206BFB3C563}" sibTransId="{AB51924D-470C-4D17-83ED-7CB22202A02F}"/>
    <dgm:cxn modelId="{B3BDFA81-C1A9-4975-BD08-3934FD5E60A8}" type="presOf" srcId="{B4859873-C71F-4EBC-85F1-129245A16F37}" destId="{683E5A0A-3869-4C01-B51C-F08E1EBDD0C6}" srcOrd="0" destOrd="0" presId="urn:microsoft.com/office/officeart/2005/8/layout/arrow2"/>
    <dgm:cxn modelId="{B9353EB1-A4C8-4B82-B3FA-42403C2F1275}" srcId="{DCB9DD70-89B4-4337-A027-5DD394746309}" destId="{968EE53A-F3F2-4235-8E13-7EA94BD20A99}" srcOrd="0" destOrd="0" parTransId="{361EA45E-94B2-4483-84A6-3DB4F72F3A88}" sibTransId="{AD7FD56C-DFB2-4D67-8CD5-D930FB197B0C}"/>
    <dgm:cxn modelId="{1BB5185C-C06D-4AF6-91B9-20CD7897CA6C}" type="presOf" srcId="{968EE53A-F3F2-4235-8E13-7EA94BD20A99}" destId="{B78BDE25-EBD4-4907-96D9-DB3CDAE1DA58}" srcOrd="0" destOrd="0" presId="urn:microsoft.com/office/officeart/2005/8/layout/arrow2"/>
    <dgm:cxn modelId="{633C00CD-27D6-4026-B8D1-8B89B506498A}" type="presOf" srcId="{DCB9DD70-89B4-4337-A027-5DD394746309}" destId="{313568CE-2096-4F4C-B039-4D0553D8DC6B}" srcOrd="0" destOrd="0" presId="urn:microsoft.com/office/officeart/2005/8/layout/arrow2"/>
    <dgm:cxn modelId="{D80C6C31-FE13-4E91-B333-A94B60AE7077}" type="presParOf" srcId="{313568CE-2096-4F4C-B039-4D0553D8DC6B}" destId="{03189AB0-A736-45EA-9543-523BD4C06DC9}" srcOrd="0" destOrd="0" presId="urn:microsoft.com/office/officeart/2005/8/layout/arrow2"/>
    <dgm:cxn modelId="{4A525051-678E-4AC7-B1CE-0FA6E9F92DFC}" type="presParOf" srcId="{313568CE-2096-4F4C-B039-4D0553D8DC6B}" destId="{A186FAB6-8454-4092-BD29-BEC5C698C177}" srcOrd="1" destOrd="0" presId="urn:microsoft.com/office/officeart/2005/8/layout/arrow2"/>
    <dgm:cxn modelId="{72291BE6-4592-420C-A96D-FC0A3978EC40}" type="presParOf" srcId="{A186FAB6-8454-4092-BD29-BEC5C698C177}" destId="{36A23576-2460-4FDE-A01A-D27AF25E481F}" srcOrd="0" destOrd="0" presId="urn:microsoft.com/office/officeart/2005/8/layout/arrow2"/>
    <dgm:cxn modelId="{7D792BCA-99BE-4A00-B3D7-7D6D0D722B26}" type="presParOf" srcId="{A186FAB6-8454-4092-BD29-BEC5C698C177}" destId="{B78BDE25-EBD4-4907-96D9-DB3CDAE1DA58}" srcOrd="1" destOrd="0" presId="urn:microsoft.com/office/officeart/2005/8/layout/arrow2"/>
    <dgm:cxn modelId="{89B80892-5790-4C02-BD6C-5A243CC11262}" type="presParOf" srcId="{A186FAB6-8454-4092-BD29-BEC5C698C177}" destId="{38738B28-7EA5-4994-9283-6AD72970DE56}" srcOrd="2" destOrd="0" presId="urn:microsoft.com/office/officeart/2005/8/layout/arrow2"/>
    <dgm:cxn modelId="{8D5DADFB-4214-4FC9-9EDE-1B640A0BCE5D}" type="presParOf" srcId="{A186FAB6-8454-4092-BD29-BEC5C698C177}" destId="{682B5FFB-43EC-4787-A427-74BCE81281EB}" srcOrd="3" destOrd="0" presId="urn:microsoft.com/office/officeart/2005/8/layout/arrow2"/>
    <dgm:cxn modelId="{356B1097-BCD3-41ED-8198-C255223A9A62}" type="presParOf" srcId="{A186FAB6-8454-4092-BD29-BEC5C698C177}" destId="{80FAFD2B-E25C-46B6-B008-A70123704D0D}" srcOrd="4" destOrd="0" presId="urn:microsoft.com/office/officeart/2005/8/layout/arrow2"/>
    <dgm:cxn modelId="{48A55153-AEF5-4653-BE1B-DD31BD52F649}" type="presParOf" srcId="{A186FAB6-8454-4092-BD29-BEC5C698C177}" destId="{683E5A0A-3869-4C01-B51C-F08E1EBDD0C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BE2101-8308-4E4A-981D-72DE3C45B3CE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F90DA680-ACB1-4AA1-A970-2C5C8EB975AF}">
      <dgm:prSet custT="1"/>
      <dgm:spPr>
        <a:solidFill>
          <a:srgbClr val="00B050"/>
        </a:solidFill>
      </dgm:spPr>
      <dgm:t>
        <a:bodyPr/>
        <a:lstStyle/>
        <a:p>
          <a:r>
            <a:rPr lang="tr-TR" sz="3200" b="1" dirty="0" smtClean="0"/>
            <a:t>Solid tümörlerde </a:t>
          </a:r>
          <a:r>
            <a:rPr lang="tr-TR" sz="3200" b="1" dirty="0" err="1" smtClean="0"/>
            <a:t>malnutrisyon</a:t>
          </a:r>
          <a:r>
            <a:rPr lang="tr-TR" sz="3200" b="1" dirty="0" smtClean="0"/>
            <a:t> </a:t>
          </a:r>
          <a:endParaRPr lang="tr-TR" sz="3200" b="1" dirty="0"/>
        </a:p>
      </dgm:t>
    </dgm:pt>
    <dgm:pt modelId="{6DED28A9-4CCC-4A3D-9A6D-256C54BF2C85}" type="parTrans" cxnId="{2049065F-50C2-472E-8E09-4162D443AD9C}">
      <dgm:prSet/>
      <dgm:spPr/>
      <dgm:t>
        <a:bodyPr/>
        <a:lstStyle/>
        <a:p>
          <a:endParaRPr lang="tr-TR"/>
        </a:p>
      </dgm:t>
    </dgm:pt>
    <dgm:pt modelId="{683C19CF-E057-4B8F-A00A-E5E88E4CA18F}" type="sibTrans" cxnId="{2049065F-50C2-472E-8E09-4162D443AD9C}">
      <dgm:prSet/>
      <dgm:spPr/>
      <dgm:t>
        <a:bodyPr/>
        <a:lstStyle/>
        <a:p>
          <a:endParaRPr lang="tr-TR"/>
        </a:p>
      </dgm:t>
    </dgm:pt>
    <dgm:pt modelId="{959DD65F-0CD1-4CE8-8C8A-0D6827022F5D}">
      <dgm:prSet custT="1"/>
      <dgm:spPr>
        <a:solidFill>
          <a:srgbClr val="002060"/>
        </a:solidFill>
      </dgm:spPr>
      <dgm:t>
        <a:bodyPr/>
        <a:lstStyle/>
        <a:p>
          <a:r>
            <a:rPr lang="tr-TR" sz="3200" b="1" dirty="0" smtClean="0">
              <a:sym typeface="Wingdings" pitchFamily="2" charset="2"/>
            </a:rPr>
            <a:t>Hematolojik </a:t>
          </a:r>
          <a:r>
            <a:rPr lang="tr-TR" sz="3200" b="1" dirty="0" err="1" smtClean="0">
              <a:sym typeface="Wingdings" pitchFamily="2" charset="2"/>
            </a:rPr>
            <a:t>malignitelerde</a:t>
          </a:r>
          <a:r>
            <a:rPr lang="tr-TR" sz="3200" b="1" dirty="0" smtClean="0">
              <a:sym typeface="Wingdings" pitchFamily="2" charset="2"/>
            </a:rPr>
            <a:t> </a:t>
          </a:r>
          <a:r>
            <a:rPr lang="tr-TR" sz="3200" b="1" dirty="0" err="1" smtClean="0">
              <a:sym typeface="Wingdings" pitchFamily="2" charset="2"/>
            </a:rPr>
            <a:t>malnutrisyon</a:t>
          </a:r>
          <a:r>
            <a:rPr lang="tr-TR" sz="3200" b="1" dirty="0" smtClean="0">
              <a:sym typeface="Wingdings" pitchFamily="2" charset="2"/>
            </a:rPr>
            <a:t> </a:t>
          </a:r>
          <a:endParaRPr lang="tr-TR" sz="3200" b="1" dirty="0"/>
        </a:p>
      </dgm:t>
    </dgm:pt>
    <dgm:pt modelId="{3BEE2B5C-F7C4-4BEB-AF6B-01FC4368AB58}" type="parTrans" cxnId="{0224C4A8-7F81-4776-8875-5354AB83FA72}">
      <dgm:prSet/>
      <dgm:spPr/>
      <dgm:t>
        <a:bodyPr/>
        <a:lstStyle/>
        <a:p>
          <a:endParaRPr lang="tr-TR"/>
        </a:p>
      </dgm:t>
    </dgm:pt>
    <dgm:pt modelId="{A4191706-EFDE-4066-B4AD-954BBE50C10C}" type="sibTrans" cxnId="{0224C4A8-7F81-4776-8875-5354AB83FA72}">
      <dgm:prSet/>
      <dgm:spPr/>
      <dgm:t>
        <a:bodyPr/>
        <a:lstStyle/>
        <a:p>
          <a:endParaRPr lang="tr-TR"/>
        </a:p>
      </dgm:t>
    </dgm:pt>
    <dgm:pt modelId="{1F577FB4-284D-4DDC-8C08-3D841B232300}" type="pres">
      <dgm:prSet presAssocID="{A5BE2101-8308-4E4A-981D-72DE3C45B3CE}" presName="linearFlow" presStyleCnt="0">
        <dgm:presLayoutVars>
          <dgm:dir/>
          <dgm:resizeHandles val="exact"/>
        </dgm:presLayoutVars>
      </dgm:prSet>
      <dgm:spPr/>
    </dgm:pt>
    <dgm:pt modelId="{82812BFD-2F8B-4E83-92FE-B2990FDE13BB}" type="pres">
      <dgm:prSet presAssocID="{F90DA680-ACB1-4AA1-A970-2C5C8EB975AF}" presName="comp" presStyleCnt="0"/>
      <dgm:spPr/>
    </dgm:pt>
    <dgm:pt modelId="{469DBCC9-4D2A-4829-BAC9-6D421909C585}" type="pres">
      <dgm:prSet presAssocID="{F90DA680-ACB1-4AA1-A970-2C5C8EB975AF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CA89A1-5DA3-400E-8852-A1BA3C677F02}" type="pres">
      <dgm:prSet presAssocID="{F90DA680-ACB1-4AA1-A970-2C5C8EB975AF}" presName="rect1" presStyleLbl="lnNode1" presStyleIdx="0" presStyleCnt="2"/>
      <dgm:spPr>
        <a:solidFill>
          <a:srgbClr val="00B050"/>
        </a:solidFill>
      </dgm:spPr>
    </dgm:pt>
    <dgm:pt modelId="{283DBFFE-B069-4F1A-A97B-F1C4B9ABE799}" type="pres">
      <dgm:prSet presAssocID="{683C19CF-E057-4B8F-A00A-E5E88E4CA18F}" presName="sibTrans" presStyleCnt="0"/>
      <dgm:spPr/>
    </dgm:pt>
    <dgm:pt modelId="{65C9C18E-4AD3-4D87-BC33-989555B959F2}" type="pres">
      <dgm:prSet presAssocID="{959DD65F-0CD1-4CE8-8C8A-0D6827022F5D}" presName="comp" presStyleCnt="0"/>
      <dgm:spPr/>
    </dgm:pt>
    <dgm:pt modelId="{5B89513D-92CD-45AB-8916-38A7F0A3CC3E}" type="pres">
      <dgm:prSet presAssocID="{959DD65F-0CD1-4CE8-8C8A-0D6827022F5D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D127B6-990F-448B-BC55-DD0F7BD8F9C0}" type="pres">
      <dgm:prSet presAssocID="{959DD65F-0CD1-4CE8-8C8A-0D6827022F5D}" presName="rect1" presStyleLbl="lnNode1" presStyleIdx="1" presStyleCnt="2"/>
      <dgm:spPr>
        <a:solidFill>
          <a:srgbClr val="002060"/>
        </a:solidFill>
      </dgm:spPr>
    </dgm:pt>
  </dgm:ptLst>
  <dgm:cxnLst>
    <dgm:cxn modelId="{2049065F-50C2-472E-8E09-4162D443AD9C}" srcId="{A5BE2101-8308-4E4A-981D-72DE3C45B3CE}" destId="{F90DA680-ACB1-4AA1-A970-2C5C8EB975AF}" srcOrd="0" destOrd="0" parTransId="{6DED28A9-4CCC-4A3D-9A6D-256C54BF2C85}" sibTransId="{683C19CF-E057-4B8F-A00A-E5E88E4CA18F}"/>
    <dgm:cxn modelId="{D83DC1B0-98D6-43B6-83EF-1113F367968C}" type="presOf" srcId="{A5BE2101-8308-4E4A-981D-72DE3C45B3CE}" destId="{1F577FB4-284D-4DDC-8C08-3D841B232300}" srcOrd="0" destOrd="0" presId="urn:microsoft.com/office/officeart/2008/layout/AlternatingPictureBlocks"/>
    <dgm:cxn modelId="{0224C4A8-7F81-4776-8875-5354AB83FA72}" srcId="{A5BE2101-8308-4E4A-981D-72DE3C45B3CE}" destId="{959DD65F-0CD1-4CE8-8C8A-0D6827022F5D}" srcOrd="1" destOrd="0" parTransId="{3BEE2B5C-F7C4-4BEB-AF6B-01FC4368AB58}" sibTransId="{A4191706-EFDE-4066-B4AD-954BBE50C10C}"/>
    <dgm:cxn modelId="{92C4F80F-309C-4B78-97CE-21D5066F6C95}" type="presOf" srcId="{F90DA680-ACB1-4AA1-A970-2C5C8EB975AF}" destId="{469DBCC9-4D2A-4829-BAC9-6D421909C585}" srcOrd="0" destOrd="0" presId="urn:microsoft.com/office/officeart/2008/layout/AlternatingPictureBlocks"/>
    <dgm:cxn modelId="{9A626870-77A2-402C-99C6-3C5662EFA83D}" type="presOf" srcId="{959DD65F-0CD1-4CE8-8C8A-0D6827022F5D}" destId="{5B89513D-92CD-45AB-8916-38A7F0A3CC3E}" srcOrd="0" destOrd="0" presId="urn:microsoft.com/office/officeart/2008/layout/AlternatingPictureBlocks"/>
    <dgm:cxn modelId="{53A8FCA1-40E1-4E90-93A8-AA16BDF08F7B}" type="presParOf" srcId="{1F577FB4-284D-4DDC-8C08-3D841B232300}" destId="{82812BFD-2F8B-4E83-92FE-B2990FDE13BB}" srcOrd="0" destOrd="0" presId="urn:microsoft.com/office/officeart/2008/layout/AlternatingPictureBlocks"/>
    <dgm:cxn modelId="{0E920DF1-DDA0-4BDA-99F0-DCB31C05CF50}" type="presParOf" srcId="{82812BFD-2F8B-4E83-92FE-B2990FDE13BB}" destId="{469DBCC9-4D2A-4829-BAC9-6D421909C585}" srcOrd="0" destOrd="0" presId="urn:microsoft.com/office/officeart/2008/layout/AlternatingPictureBlocks"/>
    <dgm:cxn modelId="{A92F0CAF-BBC2-4C15-9D02-9240D8F6F3E5}" type="presParOf" srcId="{82812BFD-2F8B-4E83-92FE-B2990FDE13BB}" destId="{E3CA89A1-5DA3-400E-8852-A1BA3C677F02}" srcOrd="1" destOrd="0" presId="urn:microsoft.com/office/officeart/2008/layout/AlternatingPictureBlocks"/>
    <dgm:cxn modelId="{312098E4-4490-4650-AE67-65E4FFC91567}" type="presParOf" srcId="{1F577FB4-284D-4DDC-8C08-3D841B232300}" destId="{283DBFFE-B069-4F1A-A97B-F1C4B9ABE799}" srcOrd="1" destOrd="0" presId="urn:microsoft.com/office/officeart/2008/layout/AlternatingPictureBlocks"/>
    <dgm:cxn modelId="{26C4F5CA-D931-4716-B4CC-7EDF2F477087}" type="presParOf" srcId="{1F577FB4-284D-4DDC-8C08-3D841B232300}" destId="{65C9C18E-4AD3-4D87-BC33-989555B959F2}" srcOrd="2" destOrd="0" presId="urn:microsoft.com/office/officeart/2008/layout/AlternatingPictureBlocks"/>
    <dgm:cxn modelId="{DD6A90AD-9227-4DC0-BC6B-20894BB3DD52}" type="presParOf" srcId="{65C9C18E-4AD3-4D87-BC33-989555B959F2}" destId="{5B89513D-92CD-45AB-8916-38A7F0A3CC3E}" srcOrd="0" destOrd="0" presId="urn:microsoft.com/office/officeart/2008/layout/AlternatingPictureBlocks"/>
    <dgm:cxn modelId="{CAEE640E-C13E-459B-8C53-651335D9615D}" type="presParOf" srcId="{65C9C18E-4AD3-4D87-BC33-989555B959F2}" destId="{27D127B6-990F-448B-BC55-DD0F7BD8F9C0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AD8C99-99F9-458D-9A7E-142D0BCA8DF7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B75B743-59A2-4690-9D30-8A8D94867F0A}">
      <dgm:prSet phldrT="[Metin]" custT="1"/>
      <dgm:spPr>
        <a:solidFill>
          <a:schemeClr val="tx2"/>
        </a:solidFill>
        <a:ln>
          <a:solidFill>
            <a:srgbClr val="002060"/>
          </a:solidFill>
        </a:ln>
      </dgm:spPr>
      <dgm:t>
        <a:bodyPr/>
        <a:lstStyle/>
        <a:p>
          <a:r>
            <a:rPr lang="tr-TR" sz="2800" b="1" dirty="0" err="1" smtClean="0"/>
            <a:t>Elektif</a:t>
          </a:r>
          <a:r>
            <a:rPr lang="tr-TR" sz="2800" b="1" dirty="0" smtClean="0"/>
            <a:t> </a:t>
          </a:r>
          <a:r>
            <a:rPr lang="tr-TR" sz="2800" b="1" dirty="0" err="1" smtClean="0"/>
            <a:t>abdominal</a:t>
          </a:r>
          <a:r>
            <a:rPr lang="tr-TR" sz="2800" b="1" dirty="0" smtClean="0"/>
            <a:t> cerrahiler </a:t>
          </a:r>
          <a:endParaRPr lang="tr-TR" sz="2800" b="1" dirty="0"/>
        </a:p>
      </dgm:t>
    </dgm:pt>
    <dgm:pt modelId="{96A2AB58-D8F2-49A2-8C3B-AC307217014F}" type="parTrans" cxnId="{A8AF4B43-3B98-4389-996D-156EC83B6823}">
      <dgm:prSet/>
      <dgm:spPr/>
      <dgm:t>
        <a:bodyPr/>
        <a:lstStyle/>
        <a:p>
          <a:endParaRPr lang="tr-TR"/>
        </a:p>
      </dgm:t>
    </dgm:pt>
    <dgm:pt modelId="{6CFFA9FF-C6AA-4E91-B583-0B48FC402AB1}" type="sibTrans" cxnId="{A8AF4B43-3B98-4389-996D-156EC83B6823}">
      <dgm:prSet/>
      <dgm:spPr/>
      <dgm:t>
        <a:bodyPr/>
        <a:lstStyle/>
        <a:p>
          <a:endParaRPr lang="tr-TR"/>
        </a:p>
      </dgm:t>
    </dgm:pt>
    <dgm:pt modelId="{D0B8EEFF-F5C9-45F0-AD45-E1B7DA4C17AF}">
      <dgm:prSet phldrT="[Metin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Yoğun bakım</a:t>
          </a:r>
          <a:endParaRPr lang="tr-TR" b="1" dirty="0">
            <a:solidFill>
              <a:schemeClr val="bg1"/>
            </a:solidFill>
          </a:endParaRPr>
        </a:p>
      </dgm:t>
    </dgm:pt>
    <dgm:pt modelId="{0E4ABA34-30DC-40EF-A583-8BA157B6D0FD}" type="parTrans" cxnId="{F763C5B6-7FA2-4B0F-AA65-DA831AFCD177}">
      <dgm:prSet/>
      <dgm:spPr/>
      <dgm:t>
        <a:bodyPr/>
        <a:lstStyle/>
        <a:p>
          <a:endParaRPr lang="tr-TR"/>
        </a:p>
      </dgm:t>
    </dgm:pt>
    <dgm:pt modelId="{96E56063-F6FF-497B-813C-AEF84F120FF7}" type="sibTrans" cxnId="{F763C5B6-7FA2-4B0F-AA65-DA831AFCD177}">
      <dgm:prSet/>
      <dgm:spPr/>
      <dgm:t>
        <a:bodyPr/>
        <a:lstStyle/>
        <a:p>
          <a:endParaRPr lang="tr-TR"/>
        </a:p>
      </dgm:t>
    </dgm:pt>
    <dgm:pt modelId="{A0F37126-4DCE-4668-BDC6-3E9103D01AD7}">
      <dgm:prSet phldrT="[Metin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tr-TR" b="1" dirty="0" smtClean="0">
              <a:solidFill>
                <a:schemeClr val="bg1"/>
              </a:solidFill>
            </a:rPr>
            <a:t>Kanser</a:t>
          </a:r>
          <a:r>
            <a:rPr lang="tr-TR" dirty="0" smtClean="0"/>
            <a:t> </a:t>
          </a:r>
          <a:endParaRPr lang="tr-TR" dirty="0"/>
        </a:p>
      </dgm:t>
    </dgm:pt>
    <dgm:pt modelId="{DA14C4CC-E470-4969-B60F-7C8C8BC17A37}" type="parTrans" cxnId="{C36003B5-5690-463A-8C9D-A2AE39ADD91C}">
      <dgm:prSet/>
      <dgm:spPr/>
      <dgm:t>
        <a:bodyPr/>
        <a:lstStyle/>
        <a:p>
          <a:endParaRPr lang="tr-TR"/>
        </a:p>
      </dgm:t>
    </dgm:pt>
    <dgm:pt modelId="{3EF39B98-962D-4533-8383-7AAD428BFC58}" type="sibTrans" cxnId="{C36003B5-5690-463A-8C9D-A2AE39ADD91C}">
      <dgm:prSet/>
      <dgm:spPr/>
      <dgm:t>
        <a:bodyPr/>
        <a:lstStyle/>
        <a:p>
          <a:endParaRPr lang="tr-TR"/>
        </a:p>
      </dgm:t>
    </dgm:pt>
    <dgm:pt modelId="{3CBAFDE8-BA0B-4C82-AA8F-472381FA293E}" type="pres">
      <dgm:prSet presAssocID="{8EAD8C99-99F9-458D-9A7E-142D0BCA8DF7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7254BE47-4249-4F84-9371-EFEBAC222750}" type="pres">
      <dgm:prSet presAssocID="{1B75B743-59A2-4690-9D30-8A8D94867F0A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tr-TR"/>
        </a:p>
      </dgm:t>
    </dgm:pt>
    <dgm:pt modelId="{DC6F8F07-62DA-4555-811A-1497C28C176A}" type="pres">
      <dgm:prSet presAssocID="{1B75B743-59A2-4690-9D30-8A8D94867F0A}" presName="Accent1" presStyleLbl="node1" presStyleIdx="0" presStyleCnt="13"/>
      <dgm:spPr/>
    </dgm:pt>
    <dgm:pt modelId="{37FA6DDE-5199-4DD2-BC42-4654B38A3C63}" type="pres">
      <dgm:prSet presAssocID="{1B75B743-59A2-4690-9D30-8A8D94867F0A}" presName="Accent2" presStyleLbl="node1" presStyleIdx="1" presStyleCnt="13"/>
      <dgm:spPr/>
    </dgm:pt>
    <dgm:pt modelId="{5442FB42-2FE9-4BE2-838E-CA93EABB85A6}" type="pres">
      <dgm:prSet presAssocID="{1B75B743-59A2-4690-9D30-8A8D94867F0A}" presName="Accent3" presStyleLbl="node1" presStyleIdx="2" presStyleCnt="13"/>
      <dgm:spPr/>
    </dgm:pt>
    <dgm:pt modelId="{CFD41D3A-C11D-483C-82B2-72EA0CC8EA60}" type="pres">
      <dgm:prSet presAssocID="{1B75B743-59A2-4690-9D30-8A8D94867F0A}" presName="Accent4" presStyleLbl="node1" presStyleIdx="3" presStyleCnt="13"/>
      <dgm:spPr/>
    </dgm:pt>
    <dgm:pt modelId="{AFA54B18-15B8-4CFE-9BFD-502B463EAAF6}" type="pres">
      <dgm:prSet presAssocID="{1B75B743-59A2-4690-9D30-8A8D94867F0A}" presName="Accent5" presStyleLbl="node1" presStyleIdx="4" presStyleCnt="13"/>
      <dgm:spPr/>
    </dgm:pt>
    <dgm:pt modelId="{03FCFE41-2171-42F6-A030-82574493A5C7}" type="pres">
      <dgm:prSet presAssocID="{1B75B743-59A2-4690-9D30-8A8D94867F0A}" presName="Accent6" presStyleLbl="node1" presStyleIdx="5" presStyleCnt="13"/>
      <dgm:spPr/>
    </dgm:pt>
    <dgm:pt modelId="{525DC899-E2B6-47C7-97BF-B9F3AB81EF4D}" type="pres">
      <dgm:prSet presAssocID="{D0B8EEFF-F5C9-45F0-AD45-E1B7DA4C17AF}" presName="Child1" presStyleLbl="node1" presStyleIdx="6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98632601-7550-4660-AA91-BA6563A76F59}" type="pres">
      <dgm:prSet presAssocID="{D0B8EEFF-F5C9-45F0-AD45-E1B7DA4C17AF}" presName="Accent7" presStyleCnt="0"/>
      <dgm:spPr/>
    </dgm:pt>
    <dgm:pt modelId="{9DE6D230-7C1D-4F86-A0E1-9CBA03D6162A}" type="pres">
      <dgm:prSet presAssocID="{D0B8EEFF-F5C9-45F0-AD45-E1B7DA4C17AF}" presName="AccentHold1" presStyleLbl="node1" presStyleIdx="7" presStyleCnt="13"/>
      <dgm:spPr/>
    </dgm:pt>
    <dgm:pt modelId="{0B840A30-11F8-4F6B-8015-ACFADB551E2F}" type="pres">
      <dgm:prSet presAssocID="{D0B8EEFF-F5C9-45F0-AD45-E1B7DA4C17AF}" presName="Accent8" presStyleCnt="0"/>
      <dgm:spPr/>
    </dgm:pt>
    <dgm:pt modelId="{C3556ECD-EFC4-4A2B-8A93-FD88B4C9A9B5}" type="pres">
      <dgm:prSet presAssocID="{D0B8EEFF-F5C9-45F0-AD45-E1B7DA4C17AF}" presName="AccentHold2" presStyleLbl="node1" presStyleIdx="8" presStyleCnt="13"/>
      <dgm:spPr/>
    </dgm:pt>
    <dgm:pt modelId="{08B0C47A-47A4-4C31-B715-A6D572ABE76D}" type="pres">
      <dgm:prSet presAssocID="{A0F37126-4DCE-4668-BDC6-3E9103D01AD7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A1AEC69F-432A-4DC1-8780-4C6840FBAD9B}" type="pres">
      <dgm:prSet presAssocID="{A0F37126-4DCE-4668-BDC6-3E9103D01AD7}" presName="Accent9" presStyleCnt="0"/>
      <dgm:spPr/>
    </dgm:pt>
    <dgm:pt modelId="{EC85B5BD-0C9B-46F4-B3AE-07105164B7F3}" type="pres">
      <dgm:prSet presAssocID="{A0F37126-4DCE-4668-BDC6-3E9103D01AD7}" presName="AccentHold1" presStyleLbl="node1" presStyleIdx="10" presStyleCnt="13"/>
      <dgm:spPr/>
    </dgm:pt>
    <dgm:pt modelId="{FD9A8DED-D264-4817-A1D9-7253FBF79EA9}" type="pres">
      <dgm:prSet presAssocID="{A0F37126-4DCE-4668-BDC6-3E9103D01AD7}" presName="Accent10" presStyleCnt="0"/>
      <dgm:spPr/>
    </dgm:pt>
    <dgm:pt modelId="{651590F9-3B49-4A80-AE26-32EFE7218AB6}" type="pres">
      <dgm:prSet presAssocID="{A0F37126-4DCE-4668-BDC6-3E9103D01AD7}" presName="AccentHold2" presStyleLbl="node1" presStyleIdx="11" presStyleCnt="13"/>
      <dgm:spPr/>
    </dgm:pt>
    <dgm:pt modelId="{81E7632B-6FC3-4843-8036-E6C99E5120C7}" type="pres">
      <dgm:prSet presAssocID="{A0F37126-4DCE-4668-BDC6-3E9103D01AD7}" presName="Accent11" presStyleCnt="0"/>
      <dgm:spPr/>
    </dgm:pt>
    <dgm:pt modelId="{E2A81A9A-61A5-45F2-A961-FDA6A74CA6A1}" type="pres">
      <dgm:prSet presAssocID="{A0F37126-4DCE-4668-BDC6-3E9103D01AD7}" presName="AccentHold3" presStyleLbl="node1" presStyleIdx="12" presStyleCnt="13"/>
      <dgm:spPr/>
    </dgm:pt>
  </dgm:ptLst>
  <dgm:cxnLst>
    <dgm:cxn modelId="{A8AF4B43-3B98-4389-996D-156EC83B6823}" srcId="{8EAD8C99-99F9-458D-9A7E-142D0BCA8DF7}" destId="{1B75B743-59A2-4690-9D30-8A8D94867F0A}" srcOrd="0" destOrd="0" parTransId="{96A2AB58-D8F2-49A2-8C3B-AC307217014F}" sibTransId="{6CFFA9FF-C6AA-4E91-B583-0B48FC402AB1}"/>
    <dgm:cxn modelId="{156B4845-4C43-49B0-9666-4B949A1E2E4B}" type="presOf" srcId="{1B75B743-59A2-4690-9D30-8A8D94867F0A}" destId="{7254BE47-4249-4F84-9371-EFEBAC222750}" srcOrd="0" destOrd="0" presId="urn:microsoft.com/office/officeart/2009/3/layout/CircleRelationship"/>
    <dgm:cxn modelId="{F763C5B6-7FA2-4B0F-AA65-DA831AFCD177}" srcId="{1B75B743-59A2-4690-9D30-8A8D94867F0A}" destId="{D0B8EEFF-F5C9-45F0-AD45-E1B7DA4C17AF}" srcOrd="0" destOrd="0" parTransId="{0E4ABA34-30DC-40EF-A583-8BA157B6D0FD}" sibTransId="{96E56063-F6FF-497B-813C-AEF84F120FF7}"/>
    <dgm:cxn modelId="{3D06AE14-5398-46D1-9577-87A09C820CEF}" type="presOf" srcId="{A0F37126-4DCE-4668-BDC6-3E9103D01AD7}" destId="{08B0C47A-47A4-4C31-B715-A6D572ABE76D}" srcOrd="0" destOrd="0" presId="urn:microsoft.com/office/officeart/2009/3/layout/CircleRelationship"/>
    <dgm:cxn modelId="{67ED25EC-D2C7-48E2-B649-A12896CBE496}" type="presOf" srcId="{8EAD8C99-99F9-458D-9A7E-142D0BCA8DF7}" destId="{3CBAFDE8-BA0B-4C82-AA8F-472381FA293E}" srcOrd="0" destOrd="0" presId="urn:microsoft.com/office/officeart/2009/3/layout/CircleRelationship"/>
    <dgm:cxn modelId="{C36003B5-5690-463A-8C9D-A2AE39ADD91C}" srcId="{1B75B743-59A2-4690-9D30-8A8D94867F0A}" destId="{A0F37126-4DCE-4668-BDC6-3E9103D01AD7}" srcOrd="1" destOrd="0" parTransId="{DA14C4CC-E470-4969-B60F-7C8C8BC17A37}" sibTransId="{3EF39B98-962D-4533-8383-7AAD428BFC58}"/>
    <dgm:cxn modelId="{3F963A64-DB84-4643-BC9F-0C1088310025}" type="presOf" srcId="{D0B8EEFF-F5C9-45F0-AD45-E1B7DA4C17AF}" destId="{525DC899-E2B6-47C7-97BF-B9F3AB81EF4D}" srcOrd="0" destOrd="0" presId="urn:microsoft.com/office/officeart/2009/3/layout/CircleRelationship"/>
    <dgm:cxn modelId="{937B892E-8661-4F0A-AD2A-C8A2D44F2738}" type="presParOf" srcId="{3CBAFDE8-BA0B-4C82-AA8F-472381FA293E}" destId="{7254BE47-4249-4F84-9371-EFEBAC222750}" srcOrd="0" destOrd="0" presId="urn:microsoft.com/office/officeart/2009/3/layout/CircleRelationship"/>
    <dgm:cxn modelId="{3F313622-928D-4FD2-9BD2-30F2349B43A8}" type="presParOf" srcId="{3CBAFDE8-BA0B-4C82-AA8F-472381FA293E}" destId="{DC6F8F07-62DA-4555-811A-1497C28C176A}" srcOrd="1" destOrd="0" presId="urn:microsoft.com/office/officeart/2009/3/layout/CircleRelationship"/>
    <dgm:cxn modelId="{75FBF195-CAA8-45AA-B048-16B3F0B67BB2}" type="presParOf" srcId="{3CBAFDE8-BA0B-4C82-AA8F-472381FA293E}" destId="{37FA6DDE-5199-4DD2-BC42-4654B38A3C63}" srcOrd="2" destOrd="0" presId="urn:microsoft.com/office/officeart/2009/3/layout/CircleRelationship"/>
    <dgm:cxn modelId="{411A5CB7-D425-491D-A7A7-932CB629ED27}" type="presParOf" srcId="{3CBAFDE8-BA0B-4C82-AA8F-472381FA293E}" destId="{5442FB42-2FE9-4BE2-838E-CA93EABB85A6}" srcOrd="3" destOrd="0" presId="urn:microsoft.com/office/officeart/2009/3/layout/CircleRelationship"/>
    <dgm:cxn modelId="{95D2BA60-977E-457F-BCF7-CE791E6D7A0F}" type="presParOf" srcId="{3CBAFDE8-BA0B-4C82-AA8F-472381FA293E}" destId="{CFD41D3A-C11D-483C-82B2-72EA0CC8EA60}" srcOrd="4" destOrd="0" presId="urn:microsoft.com/office/officeart/2009/3/layout/CircleRelationship"/>
    <dgm:cxn modelId="{E92DB137-C0F2-4264-BCBE-2084D3785DBF}" type="presParOf" srcId="{3CBAFDE8-BA0B-4C82-AA8F-472381FA293E}" destId="{AFA54B18-15B8-4CFE-9BFD-502B463EAAF6}" srcOrd="5" destOrd="0" presId="urn:microsoft.com/office/officeart/2009/3/layout/CircleRelationship"/>
    <dgm:cxn modelId="{9219D0C2-27A0-48AF-ABE4-28380240CDE3}" type="presParOf" srcId="{3CBAFDE8-BA0B-4C82-AA8F-472381FA293E}" destId="{03FCFE41-2171-42F6-A030-82574493A5C7}" srcOrd="6" destOrd="0" presId="urn:microsoft.com/office/officeart/2009/3/layout/CircleRelationship"/>
    <dgm:cxn modelId="{00D3313D-AB91-4DAD-A39C-3568C765A804}" type="presParOf" srcId="{3CBAFDE8-BA0B-4C82-AA8F-472381FA293E}" destId="{525DC899-E2B6-47C7-97BF-B9F3AB81EF4D}" srcOrd="7" destOrd="0" presId="urn:microsoft.com/office/officeart/2009/3/layout/CircleRelationship"/>
    <dgm:cxn modelId="{FEFFF2B3-E100-4940-B448-A652681167BB}" type="presParOf" srcId="{3CBAFDE8-BA0B-4C82-AA8F-472381FA293E}" destId="{98632601-7550-4660-AA91-BA6563A76F59}" srcOrd="8" destOrd="0" presId="urn:microsoft.com/office/officeart/2009/3/layout/CircleRelationship"/>
    <dgm:cxn modelId="{E6E02806-C0DB-41C7-9D28-7F2B67BDE4FF}" type="presParOf" srcId="{98632601-7550-4660-AA91-BA6563A76F59}" destId="{9DE6D230-7C1D-4F86-A0E1-9CBA03D6162A}" srcOrd="0" destOrd="0" presId="urn:microsoft.com/office/officeart/2009/3/layout/CircleRelationship"/>
    <dgm:cxn modelId="{2ED212C2-DDCF-47DF-AF2F-80E7ACF81FDB}" type="presParOf" srcId="{3CBAFDE8-BA0B-4C82-AA8F-472381FA293E}" destId="{0B840A30-11F8-4F6B-8015-ACFADB551E2F}" srcOrd="9" destOrd="0" presId="urn:microsoft.com/office/officeart/2009/3/layout/CircleRelationship"/>
    <dgm:cxn modelId="{9CD6BF77-6755-4322-B844-DC9B6BCE03F0}" type="presParOf" srcId="{0B840A30-11F8-4F6B-8015-ACFADB551E2F}" destId="{C3556ECD-EFC4-4A2B-8A93-FD88B4C9A9B5}" srcOrd="0" destOrd="0" presId="urn:microsoft.com/office/officeart/2009/3/layout/CircleRelationship"/>
    <dgm:cxn modelId="{43A048B9-521D-4336-8717-89B94E3CB0FD}" type="presParOf" srcId="{3CBAFDE8-BA0B-4C82-AA8F-472381FA293E}" destId="{08B0C47A-47A4-4C31-B715-A6D572ABE76D}" srcOrd="10" destOrd="0" presId="urn:microsoft.com/office/officeart/2009/3/layout/CircleRelationship"/>
    <dgm:cxn modelId="{9218E148-FA74-4BC2-9648-4D31058AD271}" type="presParOf" srcId="{3CBAFDE8-BA0B-4C82-AA8F-472381FA293E}" destId="{A1AEC69F-432A-4DC1-8780-4C6840FBAD9B}" srcOrd="11" destOrd="0" presId="urn:microsoft.com/office/officeart/2009/3/layout/CircleRelationship"/>
    <dgm:cxn modelId="{F99C7C9F-E5C8-436B-9A01-9D0767D82CD2}" type="presParOf" srcId="{A1AEC69F-432A-4DC1-8780-4C6840FBAD9B}" destId="{EC85B5BD-0C9B-46F4-B3AE-07105164B7F3}" srcOrd="0" destOrd="0" presId="urn:microsoft.com/office/officeart/2009/3/layout/CircleRelationship"/>
    <dgm:cxn modelId="{E6A15915-5DFD-4520-AF97-362C102FB390}" type="presParOf" srcId="{3CBAFDE8-BA0B-4C82-AA8F-472381FA293E}" destId="{FD9A8DED-D264-4817-A1D9-7253FBF79EA9}" srcOrd="12" destOrd="0" presId="urn:microsoft.com/office/officeart/2009/3/layout/CircleRelationship"/>
    <dgm:cxn modelId="{343E647E-47CC-4A3A-B46A-4D4E7BD04DE8}" type="presParOf" srcId="{FD9A8DED-D264-4817-A1D9-7253FBF79EA9}" destId="{651590F9-3B49-4A80-AE26-32EFE7218AB6}" srcOrd="0" destOrd="0" presId="urn:microsoft.com/office/officeart/2009/3/layout/CircleRelationship"/>
    <dgm:cxn modelId="{D657CD5B-79AD-4251-9CBA-4DD21C1F633B}" type="presParOf" srcId="{3CBAFDE8-BA0B-4C82-AA8F-472381FA293E}" destId="{81E7632B-6FC3-4843-8036-E6C99E5120C7}" srcOrd="13" destOrd="0" presId="urn:microsoft.com/office/officeart/2009/3/layout/CircleRelationship"/>
    <dgm:cxn modelId="{7802F820-68D4-4FD2-97A3-D91D3ADED77E}" type="presParOf" srcId="{81E7632B-6FC3-4843-8036-E6C99E5120C7}" destId="{E2A81A9A-61A5-45F2-A961-FDA6A74CA6A1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770465-72FD-4FBC-80B5-7EDB6DEB26C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BB9CC7C-DFFF-4C52-83F0-08ABADDE7C8F}">
      <dgm:prSet phldrT="[Metin]" custT="1"/>
      <dgm:spPr/>
      <dgm:t>
        <a:bodyPr/>
        <a:lstStyle/>
        <a:p>
          <a:pPr algn="l"/>
          <a:r>
            <a:rPr lang="tr-TR" sz="2000" b="1" dirty="0" err="1" smtClean="0">
              <a:solidFill>
                <a:srgbClr val="FF0000"/>
              </a:solidFill>
            </a:rPr>
            <a:t>Arjinin</a:t>
          </a:r>
          <a:r>
            <a:rPr lang="tr-TR" sz="2000" b="1" dirty="0" smtClean="0">
              <a:solidFill>
                <a:schemeClr val="bg1"/>
              </a:solidFill>
            </a:rPr>
            <a:t> </a:t>
          </a:r>
          <a:r>
            <a:rPr lang="tr-TR" sz="2000" b="1" dirty="0" smtClean="0">
              <a:solidFill>
                <a:schemeClr val="bg1"/>
              </a:solidFill>
              <a:sym typeface="Wingdings" pitchFamily="2" charset="2"/>
            </a:rPr>
            <a:t> </a:t>
          </a:r>
          <a:r>
            <a:rPr lang="tr-TR" sz="2000" b="1" dirty="0" err="1" smtClean="0">
              <a:solidFill>
                <a:schemeClr val="bg1"/>
              </a:solidFill>
              <a:sym typeface="Wingdings" pitchFamily="2" charset="2"/>
            </a:rPr>
            <a:t>Thc</a:t>
          </a:r>
          <a:r>
            <a:rPr lang="tr-TR" sz="2000" b="1" dirty="0" smtClean="0">
              <a:solidFill>
                <a:schemeClr val="bg1"/>
              </a:solidFill>
              <a:sym typeface="Wingdings" pitchFamily="2" charset="2"/>
            </a:rPr>
            <a:t> , NO</a:t>
          </a:r>
        </a:p>
        <a:p>
          <a:pPr algn="l"/>
          <a:r>
            <a:rPr lang="tr-TR" sz="2000" b="1" dirty="0" smtClean="0">
              <a:solidFill>
                <a:schemeClr val="bg1"/>
              </a:solidFill>
              <a:sym typeface="Wingdings" pitchFamily="2" charset="2"/>
            </a:rPr>
            <a:t>Yara iyileşmesi </a:t>
          </a:r>
        </a:p>
        <a:p>
          <a:pPr algn="l"/>
          <a:r>
            <a:rPr lang="tr-TR" sz="2000" b="1" dirty="0" err="1" smtClean="0">
              <a:solidFill>
                <a:schemeClr val="bg1"/>
              </a:solidFill>
              <a:sym typeface="Wingdings" pitchFamily="2" charset="2"/>
            </a:rPr>
            <a:t>Enf</a:t>
          </a:r>
          <a:r>
            <a:rPr lang="tr-TR" sz="2000" b="1" dirty="0" smtClean="0">
              <a:solidFill>
                <a:schemeClr val="bg1"/>
              </a:solidFill>
              <a:sym typeface="Wingdings" pitchFamily="2" charset="2"/>
            </a:rPr>
            <a:t> riskinde azalma  </a:t>
          </a:r>
          <a:endParaRPr lang="tr-TR" sz="2000" b="1" dirty="0" smtClean="0">
            <a:solidFill>
              <a:schemeClr val="bg1"/>
            </a:solidFill>
          </a:endParaRPr>
        </a:p>
        <a:p>
          <a:pPr algn="ctr"/>
          <a:endParaRPr lang="tr-TR" sz="2000" dirty="0"/>
        </a:p>
      </dgm:t>
    </dgm:pt>
    <dgm:pt modelId="{75BB3411-0977-4403-A074-E0E06C62170C}" type="parTrans" cxnId="{4380562B-58F2-4A8B-A156-76BB561EEF58}">
      <dgm:prSet/>
      <dgm:spPr/>
      <dgm:t>
        <a:bodyPr/>
        <a:lstStyle/>
        <a:p>
          <a:endParaRPr lang="tr-TR"/>
        </a:p>
      </dgm:t>
    </dgm:pt>
    <dgm:pt modelId="{603CAC5B-8C15-43FC-93E7-87096F041F85}" type="sibTrans" cxnId="{4380562B-58F2-4A8B-A156-76BB561EEF58}">
      <dgm:prSet/>
      <dgm:spPr/>
      <dgm:t>
        <a:bodyPr/>
        <a:lstStyle/>
        <a:p>
          <a:endParaRPr lang="tr-TR"/>
        </a:p>
      </dgm:t>
    </dgm:pt>
    <dgm:pt modelId="{D6554817-938C-48D6-8CB5-2B036C2CF24A}">
      <dgm:prSet phldrT="[Metin]" custT="1"/>
      <dgm:spPr/>
      <dgm:t>
        <a:bodyPr/>
        <a:lstStyle/>
        <a:p>
          <a:pPr algn="l"/>
          <a:r>
            <a:rPr lang="tr-TR" sz="1800" b="1" dirty="0" err="1" smtClean="0">
              <a:solidFill>
                <a:srgbClr val="FF0000"/>
              </a:solidFill>
            </a:rPr>
            <a:t>Glutamin</a:t>
          </a:r>
          <a:r>
            <a:rPr lang="tr-TR" sz="1800" b="1" dirty="0" smtClean="0">
              <a:solidFill>
                <a:schemeClr val="bg1"/>
              </a:solidFill>
            </a:rPr>
            <a:t> </a:t>
          </a:r>
          <a:r>
            <a:rPr lang="tr-TR" sz="1800" b="1" dirty="0" smtClean="0">
              <a:solidFill>
                <a:schemeClr val="bg1"/>
              </a:solidFill>
              <a:sym typeface="Wingdings" pitchFamily="2" charset="2"/>
            </a:rPr>
            <a:t> </a:t>
          </a:r>
        </a:p>
        <a:p>
          <a:pPr algn="l"/>
          <a:r>
            <a:rPr lang="tr-TR" sz="1800" b="1" dirty="0" err="1" smtClean="0">
              <a:solidFill>
                <a:schemeClr val="bg1"/>
              </a:solidFill>
              <a:sym typeface="Wingdings" pitchFamily="2" charset="2"/>
            </a:rPr>
            <a:t>Enterosit</a:t>
          </a:r>
          <a:r>
            <a:rPr lang="tr-TR" sz="1800" b="1" dirty="0" smtClean="0">
              <a:solidFill>
                <a:schemeClr val="bg1"/>
              </a:solidFill>
              <a:sym typeface="Wingdings" pitchFamily="2" charset="2"/>
            </a:rPr>
            <a:t> sağlığı</a:t>
          </a:r>
        </a:p>
        <a:p>
          <a:pPr algn="l"/>
          <a:r>
            <a:rPr lang="tr-TR" sz="1800" b="1" dirty="0" smtClean="0">
              <a:solidFill>
                <a:schemeClr val="bg1"/>
              </a:solidFill>
              <a:sym typeface="Wingdings" pitchFamily="2" charset="2"/>
            </a:rPr>
            <a:t>Lenfosit </a:t>
          </a:r>
          <a:r>
            <a:rPr lang="tr-TR" sz="1800" b="1" dirty="0" err="1" smtClean="0">
              <a:solidFill>
                <a:schemeClr val="bg1"/>
              </a:solidFill>
              <a:sym typeface="Wingdings" pitchFamily="2" charset="2"/>
            </a:rPr>
            <a:t>proliferasyonu</a:t>
          </a:r>
          <a:endParaRPr lang="tr-TR" sz="1800" b="1" dirty="0" smtClean="0">
            <a:solidFill>
              <a:schemeClr val="bg1"/>
            </a:solidFill>
            <a:sym typeface="Wingdings" pitchFamily="2" charset="2"/>
          </a:endParaRPr>
        </a:p>
        <a:p>
          <a:pPr algn="l"/>
          <a:r>
            <a:rPr lang="tr-TR" sz="1800" b="1" dirty="0" err="1" smtClean="0">
              <a:solidFill>
                <a:schemeClr val="bg1"/>
              </a:solidFill>
              <a:sym typeface="Wingdings" pitchFamily="2" charset="2"/>
            </a:rPr>
            <a:t>Mukozit</a:t>
          </a:r>
          <a:r>
            <a:rPr lang="tr-TR" sz="1800" b="1" dirty="0" smtClean="0">
              <a:solidFill>
                <a:schemeClr val="bg1"/>
              </a:solidFill>
              <a:sym typeface="Wingdings" pitchFamily="2" charset="2"/>
            </a:rPr>
            <a:t> riskinde azalma  </a:t>
          </a:r>
          <a:endParaRPr lang="tr-TR" sz="1800" b="1" dirty="0">
            <a:solidFill>
              <a:schemeClr val="bg1"/>
            </a:solidFill>
          </a:endParaRPr>
        </a:p>
      </dgm:t>
    </dgm:pt>
    <dgm:pt modelId="{886C510E-E37A-4917-8F50-6FFDB26CAE18}" type="parTrans" cxnId="{B3FB6A60-48B0-4F4D-A08E-A5DD9F548C53}">
      <dgm:prSet/>
      <dgm:spPr/>
      <dgm:t>
        <a:bodyPr/>
        <a:lstStyle/>
        <a:p>
          <a:endParaRPr lang="tr-TR"/>
        </a:p>
      </dgm:t>
    </dgm:pt>
    <dgm:pt modelId="{BF81F8C5-5109-45E8-80C3-3F1362A10D9D}" type="sibTrans" cxnId="{B3FB6A60-48B0-4F4D-A08E-A5DD9F548C53}">
      <dgm:prSet/>
      <dgm:spPr/>
      <dgm:t>
        <a:bodyPr/>
        <a:lstStyle/>
        <a:p>
          <a:endParaRPr lang="tr-TR"/>
        </a:p>
      </dgm:t>
    </dgm:pt>
    <dgm:pt modelId="{7F73CCD2-DF18-4EA3-948F-BFAAA35E7698}">
      <dgm:prSet phldrT="[Metin]" custT="1"/>
      <dgm:spPr/>
      <dgm:t>
        <a:bodyPr/>
        <a:lstStyle/>
        <a:p>
          <a:pPr algn="l"/>
          <a:r>
            <a:rPr lang="tr-TR" sz="2000" b="1" dirty="0" err="1" smtClean="0">
              <a:solidFill>
                <a:srgbClr val="FF0000"/>
              </a:solidFill>
            </a:rPr>
            <a:t>Omega</a:t>
          </a:r>
          <a:r>
            <a:rPr lang="tr-TR" sz="2000" b="1" dirty="0" smtClean="0">
              <a:solidFill>
                <a:srgbClr val="FF0000"/>
              </a:solidFill>
            </a:rPr>
            <a:t> 3 </a:t>
          </a:r>
          <a:r>
            <a:rPr lang="tr-TR" sz="2000" b="1" dirty="0" smtClean="0">
              <a:sym typeface="Wingdings" pitchFamily="2" charset="2"/>
            </a:rPr>
            <a:t></a:t>
          </a:r>
        </a:p>
        <a:p>
          <a:pPr algn="l"/>
          <a:r>
            <a:rPr lang="tr-TR" sz="2000" b="1" dirty="0" err="1" smtClean="0">
              <a:sym typeface="Wingdings" pitchFamily="2" charset="2"/>
            </a:rPr>
            <a:t>İnflamasyon</a:t>
          </a:r>
          <a:r>
            <a:rPr lang="tr-TR" sz="2000" b="1" dirty="0" smtClean="0">
              <a:sym typeface="Wingdings" pitchFamily="2" charset="2"/>
            </a:rPr>
            <a:t> azaltılması </a:t>
          </a:r>
        </a:p>
        <a:p>
          <a:pPr algn="l"/>
          <a:r>
            <a:rPr lang="tr-TR" sz="2000" b="1" dirty="0" smtClean="0">
              <a:sym typeface="Wingdings" pitchFamily="2" charset="2"/>
            </a:rPr>
            <a:t>GVHD semptomlarında azalma</a:t>
          </a:r>
        </a:p>
      </dgm:t>
    </dgm:pt>
    <dgm:pt modelId="{A56D70D0-A194-4C14-85C7-78F869E9B342}" type="parTrans" cxnId="{00A61047-2EAB-448A-8A1B-4B5592D925CE}">
      <dgm:prSet/>
      <dgm:spPr/>
      <dgm:t>
        <a:bodyPr/>
        <a:lstStyle/>
        <a:p>
          <a:endParaRPr lang="tr-TR"/>
        </a:p>
      </dgm:t>
    </dgm:pt>
    <dgm:pt modelId="{711AE6C2-A483-4B1E-8BEB-273C501F4F75}" type="sibTrans" cxnId="{00A61047-2EAB-448A-8A1B-4B5592D925CE}">
      <dgm:prSet/>
      <dgm:spPr/>
      <dgm:t>
        <a:bodyPr/>
        <a:lstStyle/>
        <a:p>
          <a:endParaRPr lang="tr-TR"/>
        </a:p>
      </dgm:t>
    </dgm:pt>
    <dgm:pt modelId="{5D963EE4-AFF3-46FB-A47E-745C8BFC276D}">
      <dgm:prSet phldrT="[Metin]" custT="1"/>
      <dgm:spPr/>
      <dgm:t>
        <a:bodyPr/>
        <a:lstStyle/>
        <a:p>
          <a:pPr algn="l"/>
          <a:r>
            <a:rPr lang="tr-TR" sz="1800" b="1" dirty="0" smtClean="0">
              <a:solidFill>
                <a:srgbClr val="FF0000"/>
              </a:solidFill>
            </a:rPr>
            <a:t>Nükleotidler </a:t>
          </a:r>
          <a:r>
            <a:rPr lang="tr-TR" sz="1800" b="1" dirty="0" smtClean="0">
              <a:sym typeface="Wingdings" pitchFamily="2" charset="2"/>
            </a:rPr>
            <a:t></a:t>
          </a:r>
        </a:p>
        <a:p>
          <a:pPr algn="l"/>
          <a:r>
            <a:rPr lang="tr-TR" sz="1800" b="1" dirty="0" smtClean="0">
              <a:sym typeface="Wingdings" pitchFamily="2" charset="2"/>
            </a:rPr>
            <a:t>Hızlı bölünen hücreler için enerji kaynağı</a:t>
          </a:r>
        </a:p>
        <a:p>
          <a:pPr algn="l"/>
          <a:r>
            <a:rPr lang="tr-TR" sz="1800" b="1" dirty="0" smtClean="0">
              <a:sym typeface="Wingdings" pitchFamily="2" charset="2"/>
            </a:rPr>
            <a:t>Bağırsak </a:t>
          </a:r>
          <a:r>
            <a:rPr lang="tr-TR" sz="1800" b="1" dirty="0" err="1" smtClean="0">
              <a:sym typeface="Wingdings" pitchFamily="2" charset="2"/>
            </a:rPr>
            <a:t>villus</a:t>
          </a:r>
          <a:r>
            <a:rPr lang="tr-TR" sz="1800" b="1" dirty="0" smtClean="0">
              <a:sym typeface="Wingdings" pitchFamily="2" charset="2"/>
            </a:rPr>
            <a:t> </a:t>
          </a:r>
          <a:r>
            <a:rPr lang="tr-TR" sz="1800" b="1" dirty="0" err="1" smtClean="0">
              <a:sym typeface="Wingdings" pitchFamily="2" charset="2"/>
            </a:rPr>
            <a:t>rejenerasyonu</a:t>
          </a:r>
          <a:r>
            <a:rPr lang="tr-TR" sz="1800" b="1" dirty="0" smtClean="0">
              <a:sym typeface="Wingdings" pitchFamily="2" charset="2"/>
            </a:rPr>
            <a:t> </a:t>
          </a:r>
          <a:r>
            <a:rPr lang="tr-TR" sz="1800" b="1" dirty="0" smtClean="0"/>
            <a:t> </a:t>
          </a:r>
          <a:endParaRPr lang="tr-TR" sz="1800" b="1" dirty="0"/>
        </a:p>
      </dgm:t>
    </dgm:pt>
    <dgm:pt modelId="{A32274BF-8A43-4D2D-959A-BDC1F321E77D}" type="parTrans" cxnId="{F277EB20-F797-4D4C-8D3A-703DE0C960FE}">
      <dgm:prSet/>
      <dgm:spPr/>
      <dgm:t>
        <a:bodyPr/>
        <a:lstStyle/>
        <a:p>
          <a:endParaRPr lang="tr-TR"/>
        </a:p>
      </dgm:t>
    </dgm:pt>
    <dgm:pt modelId="{8BB92883-BD79-45FE-965A-CEAAFD83942E}" type="sibTrans" cxnId="{F277EB20-F797-4D4C-8D3A-703DE0C960FE}">
      <dgm:prSet/>
      <dgm:spPr/>
      <dgm:t>
        <a:bodyPr/>
        <a:lstStyle/>
        <a:p>
          <a:endParaRPr lang="tr-TR"/>
        </a:p>
      </dgm:t>
    </dgm:pt>
    <dgm:pt modelId="{5964F5FE-6B56-4590-85D2-5032CA2036DC}">
      <dgm:prSet phldrT="[Metin]" custT="1"/>
      <dgm:spPr/>
      <dgm:t>
        <a:bodyPr/>
        <a:lstStyle/>
        <a:p>
          <a:pPr algn="l"/>
          <a:r>
            <a:rPr lang="tr-TR" sz="1600" b="1" dirty="0" smtClean="0">
              <a:solidFill>
                <a:srgbClr val="FF0000"/>
              </a:solidFill>
            </a:rPr>
            <a:t>Anti </a:t>
          </a:r>
          <a:r>
            <a:rPr lang="tr-TR" sz="1600" b="1" dirty="0" err="1" smtClean="0">
              <a:solidFill>
                <a:srgbClr val="FF0000"/>
              </a:solidFill>
            </a:rPr>
            <a:t>oksidanlar</a:t>
          </a:r>
          <a:r>
            <a:rPr lang="tr-TR" sz="1600" b="1" dirty="0" smtClean="0">
              <a:solidFill>
                <a:srgbClr val="FF0000"/>
              </a:solidFill>
            </a:rPr>
            <a:t> </a:t>
          </a:r>
          <a:r>
            <a:rPr lang="tr-TR" sz="1600" b="1" dirty="0" smtClean="0">
              <a:sym typeface="Wingdings" pitchFamily="2" charset="2"/>
            </a:rPr>
            <a:t></a:t>
          </a:r>
        </a:p>
        <a:p>
          <a:pPr algn="l"/>
          <a:r>
            <a:rPr lang="tr-TR" sz="1600" b="1" dirty="0" smtClean="0">
              <a:sym typeface="Wingdings" pitchFamily="2" charset="2"/>
            </a:rPr>
            <a:t>Vitamin C</a:t>
          </a:r>
        </a:p>
        <a:p>
          <a:pPr algn="l"/>
          <a:r>
            <a:rPr lang="tr-TR" sz="1600" b="1" dirty="0" smtClean="0">
              <a:sym typeface="Wingdings" pitchFamily="2" charset="2"/>
            </a:rPr>
            <a:t>Vitamin E</a:t>
          </a:r>
        </a:p>
        <a:p>
          <a:pPr algn="l"/>
          <a:r>
            <a:rPr lang="tr-TR" sz="1600" b="1" dirty="0" smtClean="0">
              <a:sym typeface="Wingdings" pitchFamily="2" charset="2"/>
            </a:rPr>
            <a:t>Selenyum </a:t>
          </a:r>
        </a:p>
        <a:p>
          <a:pPr algn="l"/>
          <a:r>
            <a:rPr lang="tr-TR" sz="1600" b="1" dirty="0" smtClean="0">
              <a:sym typeface="Wingdings" pitchFamily="2" charset="2"/>
            </a:rPr>
            <a:t>Çinko   </a:t>
          </a:r>
          <a:endParaRPr lang="tr-TR" sz="1600" b="1" dirty="0"/>
        </a:p>
      </dgm:t>
    </dgm:pt>
    <dgm:pt modelId="{EB750074-FE7E-4302-99DC-CFEF8AC7C43A}" type="parTrans" cxnId="{D0E786A1-F79F-4191-8788-49BD79F258D1}">
      <dgm:prSet/>
      <dgm:spPr/>
      <dgm:t>
        <a:bodyPr/>
        <a:lstStyle/>
        <a:p>
          <a:endParaRPr lang="tr-TR"/>
        </a:p>
      </dgm:t>
    </dgm:pt>
    <dgm:pt modelId="{1F6370FA-7E41-415B-A7C1-EE26FB8B3EEC}" type="sibTrans" cxnId="{D0E786A1-F79F-4191-8788-49BD79F258D1}">
      <dgm:prSet/>
      <dgm:spPr/>
      <dgm:t>
        <a:bodyPr/>
        <a:lstStyle/>
        <a:p>
          <a:endParaRPr lang="tr-TR"/>
        </a:p>
      </dgm:t>
    </dgm:pt>
    <dgm:pt modelId="{164F1D99-E3FB-4931-99C6-14A1378EFA87}" type="pres">
      <dgm:prSet presAssocID="{40770465-72FD-4FBC-80B5-7EDB6DEB26C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1706A62-707E-4E45-9C91-9640852BFAF4}" type="pres">
      <dgm:prSet presAssocID="{5BB9CC7C-DFFF-4C52-83F0-08ABADDE7C8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D8E64A-B457-4D21-B99B-61778BB56416}" type="pres">
      <dgm:prSet presAssocID="{603CAC5B-8C15-43FC-93E7-87096F041F85}" presName="sibTrans" presStyleCnt="0"/>
      <dgm:spPr/>
    </dgm:pt>
    <dgm:pt modelId="{6127D890-CE1F-4DC4-8633-98DF6FD45A10}" type="pres">
      <dgm:prSet presAssocID="{D6554817-938C-48D6-8CB5-2B036C2CF24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0AE323-4199-4A8A-AE1E-5778F8F1A4E3}" type="pres">
      <dgm:prSet presAssocID="{BF81F8C5-5109-45E8-80C3-3F1362A10D9D}" presName="sibTrans" presStyleCnt="0"/>
      <dgm:spPr/>
    </dgm:pt>
    <dgm:pt modelId="{782583FE-85A2-4C79-B9E4-3A6604DE69A0}" type="pres">
      <dgm:prSet presAssocID="{7F73CCD2-DF18-4EA3-948F-BFAAA35E76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3583DF-A690-4791-8B0F-6088983D11EE}" type="pres">
      <dgm:prSet presAssocID="{711AE6C2-A483-4B1E-8BEB-273C501F4F75}" presName="sibTrans" presStyleCnt="0"/>
      <dgm:spPr/>
    </dgm:pt>
    <dgm:pt modelId="{03615ECB-166D-43CC-BA06-981E43D5CDDD}" type="pres">
      <dgm:prSet presAssocID="{5D963EE4-AFF3-46FB-A47E-745C8BFC276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684764-2521-44FC-9B79-D511053D1EC5}" type="pres">
      <dgm:prSet presAssocID="{8BB92883-BD79-45FE-965A-CEAAFD83942E}" presName="sibTrans" presStyleCnt="0"/>
      <dgm:spPr/>
    </dgm:pt>
    <dgm:pt modelId="{CE61EFCE-6F54-4E72-AB3A-24A2D221D491}" type="pres">
      <dgm:prSet presAssocID="{5964F5FE-6B56-4590-85D2-5032CA2036D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D3B8F90-B0C9-4710-81EC-1DFDBABCFAF6}" type="presOf" srcId="{D6554817-938C-48D6-8CB5-2B036C2CF24A}" destId="{6127D890-CE1F-4DC4-8633-98DF6FD45A10}" srcOrd="0" destOrd="0" presId="urn:microsoft.com/office/officeart/2005/8/layout/default"/>
    <dgm:cxn modelId="{4602219C-1EFC-44B7-8FE9-50E46899AED8}" type="presOf" srcId="{5964F5FE-6B56-4590-85D2-5032CA2036DC}" destId="{CE61EFCE-6F54-4E72-AB3A-24A2D221D491}" srcOrd="0" destOrd="0" presId="urn:microsoft.com/office/officeart/2005/8/layout/default"/>
    <dgm:cxn modelId="{D0E786A1-F79F-4191-8788-49BD79F258D1}" srcId="{40770465-72FD-4FBC-80B5-7EDB6DEB26C3}" destId="{5964F5FE-6B56-4590-85D2-5032CA2036DC}" srcOrd="4" destOrd="0" parTransId="{EB750074-FE7E-4302-99DC-CFEF8AC7C43A}" sibTransId="{1F6370FA-7E41-415B-A7C1-EE26FB8B3EEC}"/>
    <dgm:cxn modelId="{00A61047-2EAB-448A-8A1B-4B5592D925CE}" srcId="{40770465-72FD-4FBC-80B5-7EDB6DEB26C3}" destId="{7F73CCD2-DF18-4EA3-948F-BFAAA35E7698}" srcOrd="2" destOrd="0" parTransId="{A56D70D0-A194-4C14-85C7-78F869E9B342}" sibTransId="{711AE6C2-A483-4B1E-8BEB-273C501F4F75}"/>
    <dgm:cxn modelId="{B3FB6A60-48B0-4F4D-A08E-A5DD9F548C53}" srcId="{40770465-72FD-4FBC-80B5-7EDB6DEB26C3}" destId="{D6554817-938C-48D6-8CB5-2B036C2CF24A}" srcOrd="1" destOrd="0" parTransId="{886C510E-E37A-4917-8F50-6FFDB26CAE18}" sibTransId="{BF81F8C5-5109-45E8-80C3-3F1362A10D9D}"/>
    <dgm:cxn modelId="{E6EE82D9-D190-4537-9A56-39CC69696AC2}" type="presOf" srcId="{5BB9CC7C-DFFF-4C52-83F0-08ABADDE7C8F}" destId="{71706A62-707E-4E45-9C91-9640852BFAF4}" srcOrd="0" destOrd="0" presId="urn:microsoft.com/office/officeart/2005/8/layout/default"/>
    <dgm:cxn modelId="{4380562B-58F2-4A8B-A156-76BB561EEF58}" srcId="{40770465-72FD-4FBC-80B5-7EDB6DEB26C3}" destId="{5BB9CC7C-DFFF-4C52-83F0-08ABADDE7C8F}" srcOrd="0" destOrd="0" parTransId="{75BB3411-0977-4403-A074-E0E06C62170C}" sibTransId="{603CAC5B-8C15-43FC-93E7-87096F041F85}"/>
    <dgm:cxn modelId="{6221BB66-84EB-4D42-87FB-4E63054E995C}" type="presOf" srcId="{40770465-72FD-4FBC-80B5-7EDB6DEB26C3}" destId="{164F1D99-E3FB-4931-99C6-14A1378EFA87}" srcOrd="0" destOrd="0" presId="urn:microsoft.com/office/officeart/2005/8/layout/default"/>
    <dgm:cxn modelId="{9FCFAE2A-6C3E-4132-A21F-1166E1E1DEA1}" type="presOf" srcId="{5D963EE4-AFF3-46FB-A47E-745C8BFC276D}" destId="{03615ECB-166D-43CC-BA06-981E43D5CDDD}" srcOrd="0" destOrd="0" presId="urn:microsoft.com/office/officeart/2005/8/layout/default"/>
    <dgm:cxn modelId="{AEC52CFD-17CC-4D13-AA55-9C85C7AA43C0}" type="presOf" srcId="{7F73CCD2-DF18-4EA3-948F-BFAAA35E7698}" destId="{782583FE-85A2-4C79-B9E4-3A6604DE69A0}" srcOrd="0" destOrd="0" presId="urn:microsoft.com/office/officeart/2005/8/layout/default"/>
    <dgm:cxn modelId="{F277EB20-F797-4D4C-8D3A-703DE0C960FE}" srcId="{40770465-72FD-4FBC-80B5-7EDB6DEB26C3}" destId="{5D963EE4-AFF3-46FB-A47E-745C8BFC276D}" srcOrd="3" destOrd="0" parTransId="{A32274BF-8A43-4D2D-959A-BDC1F321E77D}" sibTransId="{8BB92883-BD79-45FE-965A-CEAAFD83942E}"/>
    <dgm:cxn modelId="{6DDBF3A1-588B-4519-A30E-A86EC3A3967F}" type="presParOf" srcId="{164F1D99-E3FB-4931-99C6-14A1378EFA87}" destId="{71706A62-707E-4E45-9C91-9640852BFAF4}" srcOrd="0" destOrd="0" presId="urn:microsoft.com/office/officeart/2005/8/layout/default"/>
    <dgm:cxn modelId="{3C668783-C051-403A-A32A-7835814FA85D}" type="presParOf" srcId="{164F1D99-E3FB-4931-99C6-14A1378EFA87}" destId="{EAD8E64A-B457-4D21-B99B-61778BB56416}" srcOrd="1" destOrd="0" presId="urn:microsoft.com/office/officeart/2005/8/layout/default"/>
    <dgm:cxn modelId="{50DE1836-9FD7-45B7-AD2D-1976F1CAF68B}" type="presParOf" srcId="{164F1D99-E3FB-4931-99C6-14A1378EFA87}" destId="{6127D890-CE1F-4DC4-8633-98DF6FD45A10}" srcOrd="2" destOrd="0" presId="urn:microsoft.com/office/officeart/2005/8/layout/default"/>
    <dgm:cxn modelId="{66753AE4-EEFB-45C2-A7B4-7CCE16AC9B90}" type="presParOf" srcId="{164F1D99-E3FB-4931-99C6-14A1378EFA87}" destId="{F60AE323-4199-4A8A-AE1E-5778F8F1A4E3}" srcOrd="3" destOrd="0" presId="urn:microsoft.com/office/officeart/2005/8/layout/default"/>
    <dgm:cxn modelId="{652AA137-C4AD-4AA1-89BC-617DBEAF5993}" type="presParOf" srcId="{164F1D99-E3FB-4931-99C6-14A1378EFA87}" destId="{782583FE-85A2-4C79-B9E4-3A6604DE69A0}" srcOrd="4" destOrd="0" presId="urn:microsoft.com/office/officeart/2005/8/layout/default"/>
    <dgm:cxn modelId="{6ED8A5B4-9BA0-4287-B302-8D89008F8A5A}" type="presParOf" srcId="{164F1D99-E3FB-4931-99C6-14A1378EFA87}" destId="{7F3583DF-A690-4791-8B0F-6088983D11EE}" srcOrd="5" destOrd="0" presId="urn:microsoft.com/office/officeart/2005/8/layout/default"/>
    <dgm:cxn modelId="{6F04CB62-F27C-4EEA-A853-781275475CF1}" type="presParOf" srcId="{164F1D99-E3FB-4931-99C6-14A1378EFA87}" destId="{03615ECB-166D-43CC-BA06-981E43D5CDDD}" srcOrd="6" destOrd="0" presId="urn:microsoft.com/office/officeart/2005/8/layout/default"/>
    <dgm:cxn modelId="{0FBB41C0-E9EE-4DFA-9CC8-1C45E1BC9D18}" type="presParOf" srcId="{164F1D99-E3FB-4931-99C6-14A1378EFA87}" destId="{8D684764-2521-44FC-9B79-D511053D1EC5}" srcOrd="7" destOrd="0" presId="urn:microsoft.com/office/officeart/2005/8/layout/default"/>
    <dgm:cxn modelId="{BAF528B6-7277-48D2-B1B0-0A9E72178135}" type="presParOf" srcId="{164F1D99-E3FB-4931-99C6-14A1378EFA87}" destId="{CE61EFCE-6F54-4E72-AB3A-24A2D221D49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20FB80-BBF3-4340-9210-C464EB3E5EE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0F54A2C-F57C-43F8-BA27-14AD0B16F419}">
      <dgm:prSet phldrT="[Metin]"/>
      <dgm:spPr/>
      <dgm:t>
        <a:bodyPr/>
        <a:lstStyle/>
        <a:p>
          <a:r>
            <a:rPr lang="tr-TR" b="1" dirty="0" err="1" smtClean="0"/>
            <a:t>Lizin</a:t>
          </a:r>
          <a:r>
            <a:rPr lang="tr-TR" b="1" dirty="0" smtClean="0"/>
            <a:t> </a:t>
          </a:r>
          <a:endParaRPr lang="tr-TR" b="1" dirty="0"/>
        </a:p>
      </dgm:t>
    </dgm:pt>
    <dgm:pt modelId="{360BC6F6-BD04-43DD-893C-36B8CB612436}" type="parTrans" cxnId="{8F9A08FE-A864-41E8-8405-81C0542B965B}">
      <dgm:prSet/>
      <dgm:spPr/>
      <dgm:t>
        <a:bodyPr/>
        <a:lstStyle/>
        <a:p>
          <a:endParaRPr lang="tr-TR"/>
        </a:p>
      </dgm:t>
    </dgm:pt>
    <dgm:pt modelId="{3F84C58E-D2BF-4E73-B165-91CB68D876F1}" type="sibTrans" cxnId="{8F9A08FE-A864-41E8-8405-81C0542B965B}">
      <dgm:prSet/>
      <dgm:spPr/>
      <dgm:t>
        <a:bodyPr/>
        <a:lstStyle/>
        <a:p>
          <a:endParaRPr lang="tr-TR"/>
        </a:p>
      </dgm:t>
    </dgm:pt>
    <dgm:pt modelId="{1B975870-1A44-4963-A5C7-CFAAC9F09229}">
      <dgm:prSet phldrT="[Metin]"/>
      <dgm:spPr/>
      <dgm:t>
        <a:bodyPr/>
        <a:lstStyle/>
        <a:p>
          <a:r>
            <a:rPr lang="tr-TR" b="1" dirty="0" err="1" smtClean="0"/>
            <a:t>Arjinin</a:t>
          </a:r>
          <a:r>
            <a:rPr lang="tr-TR" b="1" baseline="0" dirty="0" smtClean="0"/>
            <a:t> </a:t>
          </a:r>
          <a:endParaRPr lang="tr-TR" b="1" dirty="0"/>
        </a:p>
      </dgm:t>
    </dgm:pt>
    <dgm:pt modelId="{478855E0-1EFA-4B1A-B6AB-96A02F2C7984}" type="parTrans" cxnId="{20AAFCF2-8499-4805-8332-C4CEC7717334}">
      <dgm:prSet/>
      <dgm:spPr/>
      <dgm:t>
        <a:bodyPr/>
        <a:lstStyle/>
        <a:p>
          <a:endParaRPr lang="tr-TR"/>
        </a:p>
      </dgm:t>
    </dgm:pt>
    <dgm:pt modelId="{E5A99007-97E0-45AB-BD7A-7D356EF1C47C}" type="sibTrans" cxnId="{20AAFCF2-8499-4805-8332-C4CEC7717334}">
      <dgm:prSet/>
      <dgm:spPr/>
      <dgm:t>
        <a:bodyPr/>
        <a:lstStyle/>
        <a:p>
          <a:endParaRPr lang="tr-TR"/>
        </a:p>
      </dgm:t>
    </dgm:pt>
    <dgm:pt modelId="{7EFE2608-429D-46C8-8292-ECA2C38B1472}" type="pres">
      <dgm:prSet presAssocID="{8520FB80-BBF3-4340-9210-C464EB3E5EE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F8314E7-D3DA-4CF1-BD38-C110914F6930}" type="pres">
      <dgm:prSet presAssocID="{8520FB80-BBF3-4340-9210-C464EB3E5EE6}" presName="divider" presStyleLbl="fgShp" presStyleIdx="0" presStyleCnt="1"/>
      <dgm:spPr>
        <a:solidFill>
          <a:srgbClr val="FF0000"/>
        </a:solidFill>
      </dgm:spPr>
    </dgm:pt>
    <dgm:pt modelId="{F42B5356-15C4-44E8-8EF2-68AAA7A7DD35}" type="pres">
      <dgm:prSet presAssocID="{20F54A2C-F57C-43F8-BA27-14AD0B16F419}" presName="downArrow" presStyleLbl="node1" presStyleIdx="0" presStyleCnt="2"/>
      <dgm:spPr>
        <a:solidFill>
          <a:srgbClr val="FF0000"/>
        </a:solidFill>
      </dgm:spPr>
    </dgm:pt>
    <dgm:pt modelId="{5929AAE0-5901-4D75-A474-378E2AC3402A}" type="pres">
      <dgm:prSet presAssocID="{20F54A2C-F57C-43F8-BA27-14AD0B16F419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0EFB51-C7F7-4498-9C07-67A97511C967}" type="pres">
      <dgm:prSet presAssocID="{1B975870-1A44-4963-A5C7-CFAAC9F09229}" presName="upArrow" presStyleLbl="node1" presStyleIdx="1" presStyleCnt="2"/>
      <dgm:spPr>
        <a:solidFill>
          <a:srgbClr val="FF0000"/>
        </a:solidFill>
      </dgm:spPr>
    </dgm:pt>
    <dgm:pt modelId="{139FACB9-1617-4E48-B5FA-3527FE160B00}" type="pres">
      <dgm:prSet presAssocID="{1B975870-1A44-4963-A5C7-CFAAC9F0922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4B8691A-6666-4B0D-8AF0-060103A12478}" type="presOf" srcId="{8520FB80-BBF3-4340-9210-C464EB3E5EE6}" destId="{7EFE2608-429D-46C8-8292-ECA2C38B1472}" srcOrd="0" destOrd="0" presId="urn:microsoft.com/office/officeart/2005/8/layout/arrow3"/>
    <dgm:cxn modelId="{8F9A08FE-A864-41E8-8405-81C0542B965B}" srcId="{8520FB80-BBF3-4340-9210-C464EB3E5EE6}" destId="{20F54A2C-F57C-43F8-BA27-14AD0B16F419}" srcOrd="0" destOrd="0" parTransId="{360BC6F6-BD04-43DD-893C-36B8CB612436}" sibTransId="{3F84C58E-D2BF-4E73-B165-91CB68D876F1}"/>
    <dgm:cxn modelId="{C82D271A-B7D9-4095-BB3E-2F0556BF158F}" type="presOf" srcId="{20F54A2C-F57C-43F8-BA27-14AD0B16F419}" destId="{5929AAE0-5901-4D75-A474-378E2AC3402A}" srcOrd="0" destOrd="0" presId="urn:microsoft.com/office/officeart/2005/8/layout/arrow3"/>
    <dgm:cxn modelId="{B4E33535-6066-4BB4-BF6F-89C600A36CCE}" type="presOf" srcId="{1B975870-1A44-4963-A5C7-CFAAC9F09229}" destId="{139FACB9-1617-4E48-B5FA-3527FE160B00}" srcOrd="0" destOrd="0" presId="urn:microsoft.com/office/officeart/2005/8/layout/arrow3"/>
    <dgm:cxn modelId="{20AAFCF2-8499-4805-8332-C4CEC7717334}" srcId="{8520FB80-BBF3-4340-9210-C464EB3E5EE6}" destId="{1B975870-1A44-4963-A5C7-CFAAC9F09229}" srcOrd="1" destOrd="0" parTransId="{478855E0-1EFA-4B1A-B6AB-96A02F2C7984}" sibTransId="{E5A99007-97E0-45AB-BD7A-7D356EF1C47C}"/>
    <dgm:cxn modelId="{0C83BEB2-B5B3-4389-AA1E-40328E437DE3}" type="presParOf" srcId="{7EFE2608-429D-46C8-8292-ECA2C38B1472}" destId="{DF8314E7-D3DA-4CF1-BD38-C110914F6930}" srcOrd="0" destOrd="0" presId="urn:microsoft.com/office/officeart/2005/8/layout/arrow3"/>
    <dgm:cxn modelId="{31AD03C1-D7E6-4E73-A2B9-3026BC823534}" type="presParOf" srcId="{7EFE2608-429D-46C8-8292-ECA2C38B1472}" destId="{F42B5356-15C4-44E8-8EF2-68AAA7A7DD35}" srcOrd="1" destOrd="0" presId="urn:microsoft.com/office/officeart/2005/8/layout/arrow3"/>
    <dgm:cxn modelId="{BE17ED36-C996-4963-BE9B-87AEFB985F57}" type="presParOf" srcId="{7EFE2608-429D-46C8-8292-ECA2C38B1472}" destId="{5929AAE0-5901-4D75-A474-378E2AC3402A}" srcOrd="2" destOrd="0" presId="urn:microsoft.com/office/officeart/2005/8/layout/arrow3"/>
    <dgm:cxn modelId="{3FD228ED-7343-4CD2-BDF3-49031266692E}" type="presParOf" srcId="{7EFE2608-429D-46C8-8292-ECA2C38B1472}" destId="{BF0EFB51-C7F7-4498-9C07-67A97511C967}" srcOrd="3" destOrd="0" presId="urn:microsoft.com/office/officeart/2005/8/layout/arrow3"/>
    <dgm:cxn modelId="{B38B78F7-8A9D-4EB2-8D60-4B91A52C324C}" type="presParOf" srcId="{7EFE2608-429D-46C8-8292-ECA2C38B1472}" destId="{139FACB9-1617-4E48-B5FA-3527FE160B00}" srcOrd="4" destOrd="0" presId="urn:microsoft.com/office/officeart/2005/8/layout/arrow3"/>
  </dgm:cxnLst>
  <dgm:bg>
    <a:solidFill>
      <a:srgbClr val="CCFFCC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0EA95E-F712-4A59-B520-9175B9BA49A2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31A5357-CC69-423F-B1DC-38146E22EB24}">
      <dgm:prSet phldrT="[Metin]"/>
      <dgm:spPr>
        <a:solidFill>
          <a:srgbClr val="00B050"/>
        </a:solidFill>
      </dgm:spPr>
      <dgm:t>
        <a:bodyPr/>
        <a:lstStyle/>
        <a:p>
          <a:r>
            <a:rPr lang="tr-TR" b="1" dirty="0" err="1" smtClean="0"/>
            <a:t>Detoksifikasyon</a:t>
          </a:r>
          <a:r>
            <a:rPr lang="tr-TR" b="1" dirty="0" smtClean="0"/>
            <a:t> için </a:t>
          </a:r>
          <a:r>
            <a:rPr lang="tr-TR" b="1" dirty="0" err="1" smtClean="0"/>
            <a:t>glutamat</a:t>
          </a:r>
          <a:r>
            <a:rPr lang="tr-TR" b="1" dirty="0" smtClean="0">
              <a:sym typeface="Wingdings" pitchFamily="2" charset="2"/>
            </a:rPr>
            <a:t> </a:t>
          </a:r>
          <a:r>
            <a:rPr lang="tr-TR" b="1" dirty="0" err="1" smtClean="0">
              <a:sym typeface="Wingdings" pitchFamily="2" charset="2"/>
            </a:rPr>
            <a:t>glutamin</a:t>
          </a:r>
          <a:endParaRPr lang="tr-TR" b="1" dirty="0"/>
        </a:p>
      </dgm:t>
    </dgm:pt>
    <dgm:pt modelId="{3B533853-6987-4E37-B38A-505DA4CC0C68}" type="parTrans" cxnId="{7BE021EC-47DE-43FF-B9F2-091FE87C7284}">
      <dgm:prSet/>
      <dgm:spPr/>
      <dgm:t>
        <a:bodyPr/>
        <a:lstStyle/>
        <a:p>
          <a:endParaRPr lang="tr-TR"/>
        </a:p>
      </dgm:t>
    </dgm:pt>
    <dgm:pt modelId="{C6D8B70F-CB40-458F-9CC4-8FC188E874B4}" type="sibTrans" cxnId="{7BE021EC-47DE-43FF-B9F2-091FE87C7284}">
      <dgm:prSet/>
      <dgm:spPr/>
      <dgm:t>
        <a:bodyPr/>
        <a:lstStyle/>
        <a:p>
          <a:endParaRPr lang="tr-TR"/>
        </a:p>
      </dgm:t>
    </dgm:pt>
    <dgm:pt modelId="{3C18C557-055C-48B9-9CF9-B62D01CFF365}">
      <dgm:prSet phldrT="[Metin]"/>
      <dgm:spPr>
        <a:solidFill>
          <a:srgbClr val="FF0000"/>
        </a:solidFill>
      </dgm:spPr>
      <dgm:t>
        <a:bodyPr/>
        <a:lstStyle/>
        <a:p>
          <a:r>
            <a:rPr lang="tr-TR" b="1" dirty="0" smtClean="0"/>
            <a:t>Serbest radikal oluşumu </a:t>
          </a:r>
          <a:endParaRPr lang="tr-TR" b="1" dirty="0"/>
        </a:p>
      </dgm:t>
    </dgm:pt>
    <dgm:pt modelId="{F5D7BB40-F095-4FE8-907C-0CF684A2C0D7}" type="parTrans" cxnId="{629B9493-B49C-4CCD-8FE0-63D974B64548}">
      <dgm:prSet/>
      <dgm:spPr/>
      <dgm:t>
        <a:bodyPr/>
        <a:lstStyle/>
        <a:p>
          <a:endParaRPr lang="tr-TR"/>
        </a:p>
      </dgm:t>
    </dgm:pt>
    <dgm:pt modelId="{64A752AA-E0A7-4BA8-9A81-43E9B9A4C7B5}" type="sibTrans" cxnId="{629B9493-B49C-4CCD-8FE0-63D974B64548}">
      <dgm:prSet/>
      <dgm:spPr/>
      <dgm:t>
        <a:bodyPr/>
        <a:lstStyle/>
        <a:p>
          <a:endParaRPr lang="tr-TR"/>
        </a:p>
      </dgm:t>
    </dgm:pt>
    <dgm:pt modelId="{EEC16CE9-7E83-439F-AD2C-0528BBED400A}">
      <dgm:prSet phldrT="[Metin]" custT="1"/>
      <dgm:spPr>
        <a:solidFill>
          <a:srgbClr val="FFC000"/>
        </a:solidFill>
      </dgm:spPr>
      <dgm:t>
        <a:bodyPr/>
        <a:lstStyle/>
        <a:p>
          <a:r>
            <a:rPr lang="tr-TR" sz="1100" b="1" dirty="0" smtClean="0"/>
            <a:t>Konvansiyonel KT</a:t>
          </a:r>
        </a:p>
        <a:p>
          <a:r>
            <a:rPr lang="tr-TR" sz="1100" b="1" dirty="0" smtClean="0"/>
            <a:t>RT </a:t>
          </a:r>
          <a:endParaRPr lang="tr-TR" sz="1100" b="1" dirty="0"/>
        </a:p>
      </dgm:t>
    </dgm:pt>
    <dgm:pt modelId="{DF88F08F-1883-46DB-A8F9-05DE6922B4B6}" type="parTrans" cxnId="{945D709F-9C87-46D7-8140-ED86E9E3303C}">
      <dgm:prSet/>
      <dgm:spPr/>
      <dgm:t>
        <a:bodyPr/>
        <a:lstStyle/>
        <a:p>
          <a:endParaRPr lang="tr-TR"/>
        </a:p>
      </dgm:t>
    </dgm:pt>
    <dgm:pt modelId="{ECF2DE98-17A6-43EE-AD41-4BEA31666FCF}" type="sibTrans" cxnId="{945D709F-9C87-46D7-8140-ED86E9E3303C}">
      <dgm:prSet/>
      <dgm:spPr/>
      <dgm:t>
        <a:bodyPr/>
        <a:lstStyle/>
        <a:p>
          <a:endParaRPr lang="tr-TR"/>
        </a:p>
      </dgm:t>
    </dgm:pt>
    <dgm:pt modelId="{8AC7BD36-9409-4BE4-95DF-70CECCB3508F}" type="pres">
      <dgm:prSet presAssocID="{880EA95E-F712-4A59-B520-9175B9BA49A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64CCA7C-B74C-431B-BD2F-178FD88DF4C8}" type="pres">
      <dgm:prSet presAssocID="{131A5357-CC69-423F-B1DC-38146E22EB2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943F34-FB8F-4F1F-932F-8E4EF1C8D94A}" type="pres">
      <dgm:prSet presAssocID="{131A5357-CC69-423F-B1DC-38146E22EB24}" presName="gear1srcNode" presStyleLbl="node1" presStyleIdx="0" presStyleCnt="3"/>
      <dgm:spPr/>
      <dgm:t>
        <a:bodyPr/>
        <a:lstStyle/>
        <a:p>
          <a:endParaRPr lang="tr-TR"/>
        </a:p>
      </dgm:t>
    </dgm:pt>
    <dgm:pt modelId="{700681B5-7844-4883-AC93-3A59B00CFF73}" type="pres">
      <dgm:prSet presAssocID="{131A5357-CC69-423F-B1DC-38146E22EB24}" presName="gear1dstNode" presStyleLbl="node1" presStyleIdx="0" presStyleCnt="3"/>
      <dgm:spPr/>
      <dgm:t>
        <a:bodyPr/>
        <a:lstStyle/>
        <a:p>
          <a:endParaRPr lang="tr-TR"/>
        </a:p>
      </dgm:t>
    </dgm:pt>
    <dgm:pt modelId="{D3F852E6-1B54-4CF4-BC8A-A53760A33A2C}" type="pres">
      <dgm:prSet presAssocID="{3C18C557-055C-48B9-9CF9-B62D01CFF36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CC4357-B2C6-43C6-9569-BBC532B61522}" type="pres">
      <dgm:prSet presAssocID="{3C18C557-055C-48B9-9CF9-B62D01CFF365}" presName="gear2srcNode" presStyleLbl="node1" presStyleIdx="1" presStyleCnt="3"/>
      <dgm:spPr/>
      <dgm:t>
        <a:bodyPr/>
        <a:lstStyle/>
        <a:p>
          <a:endParaRPr lang="tr-TR"/>
        </a:p>
      </dgm:t>
    </dgm:pt>
    <dgm:pt modelId="{F5D70AA9-14B8-4821-BED1-CEF5E51FEDDA}" type="pres">
      <dgm:prSet presAssocID="{3C18C557-055C-48B9-9CF9-B62D01CFF365}" presName="gear2dstNode" presStyleLbl="node1" presStyleIdx="1" presStyleCnt="3"/>
      <dgm:spPr/>
      <dgm:t>
        <a:bodyPr/>
        <a:lstStyle/>
        <a:p>
          <a:endParaRPr lang="tr-TR"/>
        </a:p>
      </dgm:t>
    </dgm:pt>
    <dgm:pt modelId="{BD01C45B-AB4F-4A04-BA56-6E50645623BA}" type="pres">
      <dgm:prSet presAssocID="{EEC16CE9-7E83-439F-AD2C-0528BBED400A}" presName="gear3" presStyleLbl="node1" presStyleIdx="2" presStyleCnt="3"/>
      <dgm:spPr/>
      <dgm:t>
        <a:bodyPr/>
        <a:lstStyle/>
        <a:p>
          <a:endParaRPr lang="tr-TR"/>
        </a:p>
      </dgm:t>
    </dgm:pt>
    <dgm:pt modelId="{DA57432A-60E0-4BE0-A1DA-C3CE1EF9647C}" type="pres">
      <dgm:prSet presAssocID="{EEC16CE9-7E83-439F-AD2C-0528BBED400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F58B6F-F223-46A3-BC73-2807552B03F2}" type="pres">
      <dgm:prSet presAssocID="{EEC16CE9-7E83-439F-AD2C-0528BBED400A}" presName="gear3srcNode" presStyleLbl="node1" presStyleIdx="2" presStyleCnt="3"/>
      <dgm:spPr/>
      <dgm:t>
        <a:bodyPr/>
        <a:lstStyle/>
        <a:p>
          <a:endParaRPr lang="tr-TR"/>
        </a:p>
      </dgm:t>
    </dgm:pt>
    <dgm:pt modelId="{666E3587-A369-4603-B09A-F4E0761A80DC}" type="pres">
      <dgm:prSet presAssocID="{EEC16CE9-7E83-439F-AD2C-0528BBED400A}" presName="gear3dstNode" presStyleLbl="node1" presStyleIdx="2" presStyleCnt="3"/>
      <dgm:spPr/>
      <dgm:t>
        <a:bodyPr/>
        <a:lstStyle/>
        <a:p>
          <a:endParaRPr lang="tr-TR"/>
        </a:p>
      </dgm:t>
    </dgm:pt>
    <dgm:pt modelId="{CEE4BA46-F5A5-4289-BFEA-5D941F9B0868}" type="pres">
      <dgm:prSet presAssocID="{C6D8B70F-CB40-458F-9CC4-8FC188E874B4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2C206F0A-CE90-478B-B10B-5AE423DF1B70}" type="pres">
      <dgm:prSet presAssocID="{64A752AA-E0A7-4BA8-9A81-43E9B9A4C7B5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D242DFEB-72A4-46E2-B9AD-C8D2CC87CA6B}" type="pres">
      <dgm:prSet presAssocID="{ECF2DE98-17A6-43EE-AD41-4BEA31666FCF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E80CA3F5-085B-417E-BBD3-1182D00ABA55}" type="presOf" srcId="{EEC16CE9-7E83-439F-AD2C-0528BBED400A}" destId="{BD01C45B-AB4F-4A04-BA56-6E50645623BA}" srcOrd="0" destOrd="0" presId="urn:microsoft.com/office/officeart/2005/8/layout/gear1"/>
    <dgm:cxn modelId="{F61B3529-AACC-48D7-9A72-AE5555F02EA3}" type="presOf" srcId="{64A752AA-E0A7-4BA8-9A81-43E9B9A4C7B5}" destId="{2C206F0A-CE90-478B-B10B-5AE423DF1B70}" srcOrd="0" destOrd="0" presId="urn:microsoft.com/office/officeart/2005/8/layout/gear1"/>
    <dgm:cxn modelId="{EBCEF83A-D72B-4790-A512-1A5ED4530015}" type="presOf" srcId="{EEC16CE9-7E83-439F-AD2C-0528BBED400A}" destId="{666E3587-A369-4603-B09A-F4E0761A80DC}" srcOrd="3" destOrd="0" presId="urn:microsoft.com/office/officeart/2005/8/layout/gear1"/>
    <dgm:cxn modelId="{1E0BB1DB-A8F2-4918-B7F6-AB515CD192D1}" type="presOf" srcId="{3C18C557-055C-48B9-9CF9-B62D01CFF365}" destId="{D3F852E6-1B54-4CF4-BC8A-A53760A33A2C}" srcOrd="0" destOrd="0" presId="urn:microsoft.com/office/officeart/2005/8/layout/gear1"/>
    <dgm:cxn modelId="{639B881B-7543-42A3-A13C-62975FC90E9D}" type="presOf" srcId="{880EA95E-F712-4A59-B520-9175B9BA49A2}" destId="{8AC7BD36-9409-4BE4-95DF-70CECCB3508F}" srcOrd="0" destOrd="0" presId="urn:microsoft.com/office/officeart/2005/8/layout/gear1"/>
    <dgm:cxn modelId="{8DB2FB4A-FE45-4C6F-94DF-5CD15D06AE5B}" type="presOf" srcId="{EEC16CE9-7E83-439F-AD2C-0528BBED400A}" destId="{15F58B6F-F223-46A3-BC73-2807552B03F2}" srcOrd="2" destOrd="0" presId="urn:microsoft.com/office/officeart/2005/8/layout/gear1"/>
    <dgm:cxn modelId="{7C06B669-920C-43FB-815B-2F29E7EEC964}" type="presOf" srcId="{C6D8B70F-CB40-458F-9CC4-8FC188E874B4}" destId="{CEE4BA46-F5A5-4289-BFEA-5D941F9B0868}" srcOrd="0" destOrd="0" presId="urn:microsoft.com/office/officeart/2005/8/layout/gear1"/>
    <dgm:cxn modelId="{945D709F-9C87-46D7-8140-ED86E9E3303C}" srcId="{880EA95E-F712-4A59-B520-9175B9BA49A2}" destId="{EEC16CE9-7E83-439F-AD2C-0528BBED400A}" srcOrd="2" destOrd="0" parTransId="{DF88F08F-1883-46DB-A8F9-05DE6922B4B6}" sibTransId="{ECF2DE98-17A6-43EE-AD41-4BEA31666FCF}"/>
    <dgm:cxn modelId="{5DA5F480-6183-4725-B8F3-708B0769D5F3}" type="presOf" srcId="{3C18C557-055C-48B9-9CF9-B62D01CFF365}" destId="{0ACC4357-B2C6-43C6-9569-BBC532B61522}" srcOrd="1" destOrd="0" presId="urn:microsoft.com/office/officeart/2005/8/layout/gear1"/>
    <dgm:cxn modelId="{9F9D009F-30D2-4BC5-AF43-5948F06E1266}" type="presOf" srcId="{131A5357-CC69-423F-B1DC-38146E22EB24}" destId="{A64CCA7C-B74C-431B-BD2F-178FD88DF4C8}" srcOrd="0" destOrd="0" presId="urn:microsoft.com/office/officeart/2005/8/layout/gear1"/>
    <dgm:cxn modelId="{629B9493-B49C-4CCD-8FE0-63D974B64548}" srcId="{880EA95E-F712-4A59-B520-9175B9BA49A2}" destId="{3C18C557-055C-48B9-9CF9-B62D01CFF365}" srcOrd="1" destOrd="0" parTransId="{F5D7BB40-F095-4FE8-907C-0CF684A2C0D7}" sibTransId="{64A752AA-E0A7-4BA8-9A81-43E9B9A4C7B5}"/>
    <dgm:cxn modelId="{6D7B0782-0C7C-42E9-820B-AF17FD71AD10}" type="presOf" srcId="{EEC16CE9-7E83-439F-AD2C-0528BBED400A}" destId="{DA57432A-60E0-4BE0-A1DA-C3CE1EF9647C}" srcOrd="1" destOrd="0" presId="urn:microsoft.com/office/officeart/2005/8/layout/gear1"/>
    <dgm:cxn modelId="{714128CB-EFE2-4F21-8A50-E9B0805ED809}" type="presOf" srcId="{ECF2DE98-17A6-43EE-AD41-4BEA31666FCF}" destId="{D242DFEB-72A4-46E2-B9AD-C8D2CC87CA6B}" srcOrd="0" destOrd="0" presId="urn:microsoft.com/office/officeart/2005/8/layout/gear1"/>
    <dgm:cxn modelId="{20C5B8B0-F4CE-4A45-A129-0CA831DBD42E}" type="presOf" srcId="{131A5357-CC69-423F-B1DC-38146E22EB24}" destId="{700681B5-7844-4883-AC93-3A59B00CFF73}" srcOrd="2" destOrd="0" presId="urn:microsoft.com/office/officeart/2005/8/layout/gear1"/>
    <dgm:cxn modelId="{7BE021EC-47DE-43FF-B9F2-091FE87C7284}" srcId="{880EA95E-F712-4A59-B520-9175B9BA49A2}" destId="{131A5357-CC69-423F-B1DC-38146E22EB24}" srcOrd="0" destOrd="0" parTransId="{3B533853-6987-4E37-B38A-505DA4CC0C68}" sibTransId="{C6D8B70F-CB40-458F-9CC4-8FC188E874B4}"/>
    <dgm:cxn modelId="{B76D1E0A-1936-455A-A264-D2C311253087}" type="presOf" srcId="{131A5357-CC69-423F-B1DC-38146E22EB24}" destId="{D7943F34-FB8F-4F1F-932F-8E4EF1C8D94A}" srcOrd="1" destOrd="0" presId="urn:microsoft.com/office/officeart/2005/8/layout/gear1"/>
    <dgm:cxn modelId="{FE50AB75-3770-4139-BC0E-EEA844C10F0D}" type="presOf" srcId="{3C18C557-055C-48B9-9CF9-B62D01CFF365}" destId="{F5D70AA9-14B8-4821-BED1-CEF5E51FEDDA}" srcOrd="2" destOrd="0" presId="urn:microsoft.com/office/officeart/2005/8/layout/gear1"/>
    <dgm:cxn modelId="{CECD60E5-8182-4334-9712-0DF913B3DCE1}" type="presParOf" srcId="{8AC7BD36-9409-4BE4-95DF-70CECCB3508F}" destId="{A64CCA7C-B74C-431B-BD2F-178FD88DF4C8}" srcOrd="0" destOrd="0" presId="urn:microsoft.com/office/officeart/2005/8/layout/gear1"/>
    <dgm:cxn modelId="{E2FB7D18-4096-4166-9095-F604479E76C6}" type="presParOf" srcId="{8AC7BD36-9409-4BE4-95DF-70CECCB3508F}" destId="{D7943F34-FB8F-4F1F-932F-8E4EF1C8D94A}" srcOrd="1" destOrd="0" presId="urn:microsoft.com/office/officeart/2005/8/layout/gear1"/>
    <dgm:cxn modelId="{AEAA8E70-4EFF-4F6D-BF7E-45B296F48D55}" type="presParOf" srcId="{8AC7BD36-9409-4BE4-95DF-70CECCB3508F}" destId="{700681B5-7844-4883-AC93-3A59B00CFF73}" srcOrd="2" destOrd="0" presId="urn:microsoft.com/office/officeart/2005/8/layout/gear1"/>
    <dgm:cxn modelId="{FCC22946-5FAE-45DE-9EE2-0B9C4C4F0541}" type="presParOf" srcId="{8AC7BD36-9409-4BE4-95DF-70CECCB3508F}" destId="{D3F852E6-1B54-4CF4-BC8A-A53760A33A2C}" srcOrd="3" destOrd="0" presId="urn:microsoft.com/office/officeart/2005/8/layout/gear1"/>
    <dgm:cxn modelId="{AC231D84-AF93-49DF-A6FA-A2578C871C8A}" type="presParOf" srcId="{8AC7BD36-9409-4BE4-95DF-70CECCB3508F}" destId="{0ACC4357-B2C6-43C6-9569-BBC532B61522}" srcOrd="4" destOrd="0" presId="urn:microsoft.com/office/officeart/2005/8/layout/gear1"/>
    <dgm:cxn modelId="{3108D901-DFBF-4E13-B4F8-E3EAA4E0CE8F}" type="presParOf" srcId="{8AC7BD36-9409-4BE4-95DF-70CECCB3508F}" destId="{F5D70AA9-14B8-4821-BED1-CEF5E51FEDDA}" srcOrd="5" destOrd="0" presId="urn:microsoft.com/office/officeart/2005/8/layout/gear1"/>
    <dgm:cxn modelId="{51E21F90-7B22-4935-9314-DC90A8E63F25}" type="presParOf" srcId="{8AC7BD36-9409-4BE4-95DF-70CECCB3508F}" destId="{BD01C45B-AB4F-4A04-BA56-6E50645623BA}" srcOrd="6" destOrd="0" presId="urn:microsoft.com/office/officeart/2005/8/layout/gear1"/>
    <dgm:cxn modelId="{DA4EEAB4-60B8-41C5-8527-20EB7A9302F5}" type="presParOf" srcId="{8AC7BD36-9409-4BE4-95DF-70CECCB3508F}" destId="{DA57432A-60E0-4BE0-A1DA-C3CE1EF9647C}" srcOrd="7" destOrd="0" presId="urn:microsoft.com/office/officeart/2005/8/layout/gear1"/>
    <dgm:cxn modelId="{7167F832-6BCD-4BAF-8739-95F8B437FAFA}" type="presParOf" srcId="{8AC7BD36-9409-4BE4-95DF-70CECCB3508F}" destId="{15F58B6F-F223-46A3-BC73-2807552B03F2}" srcOrd="8" destOrd="0" presId="urn:microsoft.com/office/officeart/2005/8/layout/gear1"/>
    <dgm:cxn modelId="{600088E9-DA4F-4173-A5F1-6321A541088A}" type="presParOf" srcId="{8AC7BD36-9409-4BE4-95DF-70CECCB3508F}" destId="{666E3587-A369-4603-B09A-F4E0761A80DC}" srcOrd="9" destOrd="0" presId="urn:microsoft.com/office/officeart/2005/8/layout/gear1"/>
    <dgm:cxn modelId="{AF5633BE-0821-498A-8496-191279896B4D}" type="presParOf" srcId="{8AC7BD36-9409-4BE4-95DF-70CECCB3508F}" destId="{CEE4BA46-F5A5-4289-BFEA-5D941F9B0868}" srcOrd="10" destOrd="0" presId="urn:microsoft.com/office/officeart/2005/8/layout/gear1"/>
    <dgm:cxn modelId="{6542AFAF-2599-4D0F-B403-3004B1E3744F}" type="presParOf" srcId="{8AC7BD36-9409-4BE4-95DF-70CECCB3508F}" destId="{2C206F0A-CE90-478B-B10B-5AE423DF1B70}" srcOrd="11" destOrd="0" presId="urn:microsoft.com/office/officeart/2005/8/layout/gear1"/>
    <dgm:cxn modelId="{970E4E27-C4AF-47F8-8448-13B6ABF3899C}" type="presParOf" srcId="{8AC7BD36-9409-4BE4-95DF-70CECCB3508F}" destId="{D242DFEB-72A4-46E2-B9AD-C8D2CC87CA6B}" srcOrd="12" destOrd="0" presId="urn:microsoft.com/office/officeart/2005/8/layout/gear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C7EC7C-AB7B-4674-BCB8-1EE9CE4FAAA0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1923242-7393-4EDB-86F7-95C3B31FA60C}">
      <dgm:prSet phldrT="[Metin]" phldr="1"/>
      <dgm:spPr/>
      <dgm:t>
        <a:bodyPr/>
        <a:lstStyle/>
        <a:p>
          <a:endParaRPr lang="tr-TR"/>
        </a:p>
      </dgm:t>
    </dgm:pt>
    <dgm:pt modelId="{FBBCBC2A-00CE-4C04-91A3-304E8913D43F}" type="parTrans" cxnId="{22279E5C-696D-4565-ACBE-A1215D462302}">
      <dgm:prSet/>
      <dgm:spPr/>
      <dgm:t>
        <a:bodyPr/>
        <a:lstStyle/>
        <a:p>
          <a:endParaRPr lang="tr-TR"/>
        </a:p>
      </dgm:t>
    </dgm:pt>
    <dgm:pt modelId="{D2475C43-78F6-46FC-94E7-423575DEDB64}" type="sibTrans" cxnId="{22279E5C-696D-4565-ACBE-A1215D462302}">
      <dgm:prSet/>
      <dgm:spPr/>
      <dgm:t>
        <a:bodyPr/>
        <a:lstStyle/>
        <a:p>
          <a:endParaRPr lang="tr-TR"/>
        </a:p>
      </dgm:t>
    </dgm:pt>
    <dgm:pt modelId="{E1490F0C-AC13-4182-84DE-ACAD9090850C}">
      <dgm:prSet phldrT="[Metin]"/>
      <dgm:spPr/>
      <dgm:t>
        <a:bodyPr/>
        <a:lstStyle/>
        <a:p>
          <a:r>
            <a:rPr lang="tr-TR" dirty="0" smtClean="0"/>
            <a:t>GIS kanser</a:t>
          </a:r>
        </a:p>
        <a:p>
          <a:r>
            <a:rPr lang="tr-TR" dirty="0" smtClean="0"/>
            <a:t>1008 hastalık </a:t>
          </a:r>
          <a:r>
            <a:rPr lang="tr-TR" dirty="0" err="1" smtClean="0"/>
            <a:t>metaanaliz</a:t>
          </a:r>
          <a:endParaRPr lang="tr-TR" dirty="0" smtClean="0"/>
        </a:p>
      </dgm:t>
    </dgm:pt>
    <dgm:pt modelId="{9CBB09AB-6D7F-44D2-89EB-51BB67FF16CA}" type="parTrans" cxnId="{A5DE9EA4-F2E7-45E5-B804-A0DF3B315849}">
      <dgm:prSet/>
      <dgm:spPr/>
      <dgm:t>
        <a:bodyPr/>
        <a:lstStyle/>
        <a:p>
          <a:endParaRPr lang="tr-TR"/>
        </a:p>
      </dgm:t>
    </dgm:pt>
    <dgm:pt modelId="{C46FDFAE-4B4A-4B18-BD32-A1D23F7F74BC}" type="sibTrans" cxnId="{A5DE9EA4-F2E7-45E5-B804-A0DF3B315849}">
      <dgm:prSet/>
      <dgm:spPr/>
      <dgm:t>
        <a:bodyPr/>
        <a:lstStyle/>
        <a:p>
          <a:endParaRPr lang="tr-TR"/>
        </a:p>
      </dgm:t>
    </dgm:pt>
    <dgm:pt modelId="{B7BD2563-313F-417F-9CA8-D8EB119B1603}">
      <dgm:prSet phldrT="[Metin]" phldr="1"/>
      <dgm:spPr/>
      <dgm:t>
        <a:bodyPr/>
        <a:lstStyle/>
        <a:p>
          <a:endParaRPr lang="tr-TR"/>
        </a:p>
      </dgm:t>
    </dgm:pt>
    <dgm:pt modelId="{78B5DF8E-A181-4ECC-BC1F-C27B7170081D}" type="parTrans" cxnId="{83849256-DB42-46D5-AE11-323E3D80898B}">
      <dgm:prSet/>
      <dgm:spPr/>
      <dgm:t>
        <a:bodyPr/>
        <a:lstStyle/>
        <a:p>
          <a:endParaRPr lang="tr-TR"/>
        </a:p>
      </dgm:t>
    </dgm:pt>
    <dgm:pt modelId="{5A9E0495-CE73-4FDC-919F-4F1FC6731901}" type="sibTrans" cxnId="{83849256-DB42-46D5-AE11-323E3D80898B}">
      <dgm:prSet/>
      <dgm:spPr/>
      <dgm:t>
        <a:bodyPr/>
        <a:lstStyle/>
        <a:p>
          <a:endParaRPr lang="tr-TR"/>
        </a:p>
      </dgm:t>
    </dgm:pt>
    <dgm:pt modelId="{8CC3EA4E-5B7C-4FE7-86B7-BCA335F5498F}">
      <dgm:prSet phldrT="[Metin]"/>
      <dgm:spPr/>
      <dgm:t>
        <a:bodyPr/>
        <a:lstStyle/>
        <a:p>
          <a:r>
            <a:rPr lang="tr-TR" dirty="0" smtClean="0"/>
            <a:t>40-2000 mg/kg/gün EPA</a:t>
          </a:r>
        </a:p>
        <a:p>
          <a:r>
            <a:rPr lang="es-ES" dirty="0" smtClean="0"/>
            <a:t>59,7-2250 mg/kg/gün DHA </a:t>
          </a:r>
          <a:endParaRPr lang="tr-TR" dirty="0" smtClean="0"/>
        </a:p>
        <a:p>
          <a:r>
            <a:rPr lang="tr-TR" dirty="0" err="1" smtClean="0"/>
            <a:t>Parenteral</a:t>
          </a:r>
          <a:endParaRPr lang="tr-TR" dirty="0"/>
        </a:p>
      </dgm:t>
    </dgm:pt>
    <dgm:pt modelId="{FA865880-0D35-4B12-8E8E-B43FC31CE6E7}" type="parTrans" cxnId="{CC6AE19D-484D-43D5-97E0-710D56BBC9EC}">
      <dgm:prSet/>
      <dgm:spPr/>
      <dgm:t>
        <a:bodyPr/>
        <a:lstStyle/>
        <a:p>
          <a:endParaRPr lang="tr-TR"/>
        </a:p>
      </dgm:t>
    </dgm:pt>
    <dgm:pt modelId="{AFE1A1C5-567D-48EE-9789-448F10C8BA60}" type="sibTrans" cxnId="{CC6AE19D-484D-43D5-97E0-710D56BBC9EC}">
      <dgm:prSet/>
      <dgm:spPr/>
      <dgm:t>
        <a:bodyPr/>
        <a:lstStyle/>
        <a:p>
          <a:endParaRPr lang="tr-TR"/>
        </a:p>
      </dgm:t>
    </dgm:pt>
    <dgm:pt modelId="{6ADDE283-6265-432E-94CF-4A8DF984E6B3}">
      <dgm:prSet phldrT="[Metin]" phldr="1"/>
      <dgm:spPr/>
      <dgm:t>
        <a:bodyPr/>
        <a:lstStyle/>
        <a:p>
          <a:endParaRPr lang="tr-TR"/>
        </a:p>
      </dgm:t>
    </dgm:pt>
    <dgm:pt modelId="{C303B535-FBF5-4377-9390-4F6DAD4BF7FA}" type="parTrans" cxnId="{87C2D31E-84EA-4558-AE3C-7176BAB74FF8}">
      <dgm:prSet/>
      <dgm:spPr/>
      <dgm:t>
        <a:bodyPr/>
        <a:lstStyle/>
        <a:p>
          <a:endParaRPr lang="tr-TR"/>
        </a:p>
      </dgm:t>
    </dgm:pt>
    <dgm:pt modelId="{EA311B88-4A33-4798-9042-8115D9DCDAEB}" type="sibTrans" cxnId="{87C2D31E-84EA-4558-AE3C-7176BAB74FF8}">
      <dgm:prSet/>
      <dgm:spPr/>
      <dgm:t>
        <a:bodyPr/>
        <a:lstStyle/>
        <a:p>
          <a:endParaRPr lang="tr-TR"/>
        </a:p>
      </dgm:t>
    </dgm:pt>
    <dgm:pt modelId="{7222CFB8-F12D-40CD-B933-742C62EAF105}">
      <dgm:prSet phldrT="[Metin]"/>
      <dgm:spPr/>
      <dgm:t>
        <a:bodyPr/>
        <a:lstStyle/>
        <a:p>
          <a:r>
            <a:rPr lang="tr-TR" dirty="0" smtClean="0"/>
            <a:t>*Post-op enfeksiyonda azalma</a:t>
          </a:r>
        </a:p>
        <a:p>
          <a:r>
            <a:rPr lang="tr-TR" dirty="0" smtClean="0"/>
            <a:t>*</a:t>
          </a:r>
          <a:r>
            <a:rPr lang="tr-TR" dirty="0" err="1" smtClean="0"/>
            <a:t>trombosit</a:t>
          </a:r>
          <a:r>
            <a:rPr lang="tr-TR" dirty="0" smtClean="0"/>
            <a:t> </a:t>
          </a:r>
          <a:r>
            <a:rPr lang="tr-TR" dirty="0" err="1" smtClean="0"/>
            <a:t>agregasyonunda</a:t>
          </a:r>
          <a:r>
            <a:rPr lang="tr-TR" dirty="0" smtClean="0"/>
            <a:t> azalma</a:t>
          </a:r>
        </a:p>
        <a:p>
          <a:endParaRPr lang="tr-TR" dirty="0"/>
        </a:p>
      </dgm:t>
    </dgm:pt>
    <dgm:pt modelId="{3AF8B7D9-0257-4D82-8FCC-8DC328A82ADB}" type="parTrans" cxnId="{CD08D5E2-670B-4E13-B6D8-3467A119876C}">
      <dgm:prSet/>
      <dgm:spPr/>
      <dgm:t>
        <a:bodyPr/>
        <a:lstStyle/>
        <a:p>
          <a:endParaRPr lang="tr-TR"/>
        </a:p>
      </dgm:t>
    </dgm:pt>
    <dgm:pt modelId="{61F4737F-33BD-4735-AD9B-173F8DDC0CB2}" type="sibTrans" cxnId="{CD08D5E2-670B-4E13-B6D8-3467A119876C}">
      <dgm:prSet/>
      <dgm:spPr/>
      <dgm:t>
        <a:bodyPr/>
        <a:lstStyle/>
        <a:p>
          <a:endParaRPr lang="tr-TR"/>
        </a:p>
      </dgm:t>
    </dgm:pt>
    <dgm:pt modelId="{35D6B156-2AFA-40A3-8D06-B8FE35B4BE26}" type="pres">
      <dgm:prSet presAssocID="{69C7EC7C-AB7B-4674-BCB8-1EE9CE4FAAA0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B5CCED4E-EB5D-477A-859D-F5878522B16A}" type="pres">
      <dgm:prSet presAssocID="{B1923242-7393-4EDB-86F7-95C3B31FA60C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94DAA4-7D4D-467C-912B-669CE5FADCE3}" type="pres">
      <dgm:prSet presAssocID="{B1923242-7393-4EDB-86F7-95C3B31FA60C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2D10D7-AFAC-4D2E-9A91-4B5BC9B7F2B7}" type="pres">
      <dgm:prSet presAssocID="{B7BD2563-313F-417F-9CA8-D8EB119B1603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BD63D84-9536-4C78-BB3A-4F2D11186A48}" type="pres">
      <dgm:prSet presAssocID="{B7BD2563-313F-417F-9CA8-D8EB119B160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4587C8-74CF-4E69-AE7F-ECC8AD4742BF}" type="pres">
      <dgm:prSet presAssocID="{6ADDE283-6265-432E-94CF-4A8DF984E6B3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4B8A71-42EA-4576-842B-663231AFE843}" type="pres">
      <dgm:prSet presAssocID="{6ADDE283-6265-432E-94CF-4A8DF984E6B3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2279E5C-696D-4565-ACBE-A1215D462302}" srcId="{69C7EC7C-AB7B-4674-BCB8-1EE9CE4FAAA0}" destId="{B1923242-7393-4EDB-86F7-95C3B31FA60C}" srcOrd="0" destOrd="0" parTransId="{FBBCBC2A-00CE-4C04-91A3-304E8913D43F}" sibTransId="{D2475C43-78F6-46FC-94E7-423575DEDB64}"/>
    <dgm:cxn modelId="{CC6AE19D-484D-43D5-97E0-710D56BBC9EC}" srcId="{B7BD2563-313F-417F-9CA8-D8EB119B1603}" destId="{8CC3EA4E-5B7C-4FE7-86B7-BCA335F5498F}" srcOrd="0" destOrd="0" parTransId="{FA865880-0D35-4B12-8E8E-B43FC31CE6E7}" sibTransId="{AFE1A1C5-567D-48EE-9789-448F10C8BA60}"/>
    <dgm:cxn modelId="{83849256-DB42-46D5-AE11-323E3D80898B}" srcId="{69C7EC7C-AB7B-4674-BCB8-1EE9CE4FAAA0}" destId="{B7BD2563-313F-417F-9CA8-D8EB119B1603}" srcOrd="1" destOrd="0" parTransId="{78B5DF8E-A181-4ECC-BC1F-C27B7170081D}" sibTransId="{5A9E0495-CE73-4FDC-919F-4F1FC6731901}"/>
    <dgm:cxn modelId="{301498EA-7CC6-4625-8535-AF490C772378}" type="presOf" srcId="{E1490F0C-AC13-4182-84DE-ACAD9090850C}" destId="{1294DAA4-7D4D-467C-912B-669CE5FADCE3}" srcOrd="0" destOrd="0" presId="urn:microsoft.com/office/officeart/2009/3/layout/IncreasingArrowsProcess"/>
    <dgm:cxn modelId="{F87132E5-2454-4E02-B27F-0975C1EDAA57}" type="presOf" srcId="{B7BD2563-313F-417F-9CA8-D8EB119B1603}" destId="{4F2D10D7-AFAC-4D2E-9A91-4B5BC9B7F2B7}" srcOrd="0" destOrd="0" presId="urn:microsoft.com/office/officeart/2009/3/layout/IncreasingArrowsProcess"/>
    <dgm:cxn modelId="{A5DE9EA4-F2E7-45E5-B804-A0DF3B315849}" srcId="{B1923242-7393-4EDB-86F7-95C3B31FA60C}" destId="{E1490F0C-AC13-4182-84DE-ACAD9090850C}" srcOrd="0" destOrd="0" parTransId="{9CBB09AB-6D7F-44D2-89EB-51BB67FF16CA}" sibTransId="{C46FDFAE-4B4A-4B18-BD32-A1D23F7F74BC}"/>
    <dgm:cxn modelId="{63BA487D-6305-4048-A242-2746459BDE23}" type="presOf" srcId="{6ADDE283-6265-432E-94CF-4A8DF984E6B3}" destId="{2F4587C8-74CF-4E69-AE7F-ECC8AD4742BF}" srcOrd="0" destOrd="0" presId="urn:microsoft.com/office/officeart/2009/3/layout/IncreasingArrowsProcess"/>
    <dgm:cxn modelId="{AD5D13FE-FE41-439F-8D7E-BD3A41A316D6}" type="presOf" srcId="{B1923242-7393-4EDB-86F7-95C3B31FA60C}" destId="{B5CCED4E-EB5D-477A-859D-F5878522B16A}" srcOrd="0" destOrd="0" presId="urn:microsoft.com/office/officeart/2009/3/layout/IncreasingArrowsProcess"/>
    <dgm:cxn modelId="{A5815C1A-DBEF-4124-8EA0-605D3216A1F9}" type="presOf" srcId="{8CC3EA4E-5B7C-4FE7-86B7-BCA335F5498F}" destId="{2BD63D84-9536-4C78-BB3A-4F2D11186A48}" srcOrd="0" destOrd="0" presId="urn:microsoft.com/office/officeart/2009/3/layout/IncreasingArrowsProcess"/>
    <dgm:cxn modelId="{FC22D942-049F-4BD6-83DA-43BD5D8114C7}" type="presOf" srcId="{69C7EC7C-AB7B-4674-BCB8-1EE9CE4FAAA0}" destId="{35D6B156-2AFA-40A3-8D06-B8FE35B4BE26}" srcOrd="0" destOrd="0" presId="urn:microsoft.com/office/officeart/2009/3/layout/IncreasingArrowsProcess"/>
    <dgm:cxn modelId="{87C2D31E-84EA-4558-AE3C-7176BAB74FF8}" srcId="{69C7EC7C-AB7B-4674-BCB8-1EE9CE4FAAA0}" destId="{6ADDE283-6265-432E-94CF-4A8DF984E6B3}" srcOrd="2" destOrd="0" parTransId="{C303B535-FBF5-4377-9390-4F6DAD4BF7FA}" sibTransId="{EA311B88-4A33-4798-9042-8115D9DCDAEB}"/>
    <dgm:cxn modelId="{9420F276-CAA8-40BA-A47F-36608A42E04D}" type="presOf" srcId="{7222CFB8-F12D-40CD-B933-742C62EAF105}" destId="{B64B8A71-42EA-4576-842B-663231AFE843}" srcOrd="0" destOrd="0" presId="urn:microsoft.com/office/officeart/2009/3/layout/IncreasingArrowsProcess"/>
    <dgm:cxn modelId="{CD08D5E2-670B-4E13-B6D8-3467A119876C}" srcId="{6ADDE283-6265-432E-94CF-4A8DF984E6B3}" destId="{7222CFB8-F12D-40CD-B933-742C62EAF105}" srcOrd="0" destOrd="0" parTransId="{3AF8B7D9-0257-4D82-8FCC-8DC328A82ADB}" sibTransId="{61F4737F-33BD-4735-AD9B-173F8DDC0CB2}"/>
    <dgm:cxn modelId="{9E6DC926-3479-4633-BB5A-0AAC5CD48103}" type="presParOf" srcId="{35D6B156-2AFA-40A3-8D06-B8FE35B4BE26}" destId="{B5CCED4E-EB5D-477A-859D-F5878522B16A}" srcOrd="0" destOrd="0" presId="urn:microsoft.com/office/officeart/2009/3/layout/IncreasingArrowsProcess"/>
    <dgm:cxn modelId="{6766A741-EA3D-4E32-8AA7-22D37902A3E6}" type="presParOf" srcId="{35D6B156-2AFA-40A3-8D06-B8FE35B4BE26}" destId="{1294DAA4-7D4D-467C-912B-669CE5FADCE3}" srcOrd="1" destOrd="0" presId="urn:microsoft.com/office/officeart/2009/3/layout/IncreasingArrowsProcess"/>
    <dgm:cxn modelId="{E912862A-CBA8-46C2-AC98-F6F80BD3EE7B}" type="presParOf" srcId="{35D6B156-2AFA-40A3-8D06-B8FE35B4BE26}" destId="{4F2D10D7-AFAC-4D2E-9A91-4B5BC9B7F2B7}" srcOrd="2" destOrd="0" presId="urn:microsoft.com/office/officeart/2009/3/layout/IncreasingArrowsProcess"/>
    <dgm:cxn modelId="{82B28065-F6D2-46F3-BEF3-EDBD1DF0BA32}" type="presParOf" srcId="{35D6B156-2AFA-40A3-8D06-B8FE35B4BE26}" destId="{2BD63D84-9536-4C78-BB3A-4F2D11186A48}" srcOrd="3" destOrd="0" presId="urn:microsoft.com/office/officeart/2009/3/layout/IncreasingArrowsProcess"/>
    <dgm:cxn modelId="{67EAEFCA-D99C-44BE-BC9A-23312F2EF4B9}" type="presParOf" srcId="{35D6B156-2AFA-40A3-8D06-B8FE35B4BE26}" destId="{2F4587C8-74CF-4E69-AE7F-ECC8AD4742BF}" srcOrd="4" destOrd="0" presId="urn:microsoft.com/office/officeart/2009/3/layout/IncreasingArrowsProcess"/>
    <dgm:cxn modelId="{0993FFF9-854C-4F60-A7D8-A88037A45022}" type="presParOf" srcId="{35D6B156-2AFA-40A3-8D06-B8FE35B4BE26}" destId="{B64B8A71-42EA-4576-842B-663231AFE843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89AB0-A736-45EA-9543-523BD4C06DC9}">
      <dsp:nvSpPr>
        <dsp:cNvPr id="0" name=""/>
        <dsp:cNvSpPr/>
      </dsp:nvSpPr>
      <dsp:spPr>
        <a:xfrm>
          <a:off x="0" y="0"/>
          <a:ext cx="7056784" cy="44104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23576-2460-4FDE-A01A-D27AF25E481F}">
      <dsp:nvSpPr>
        <dsp:cNvPr id="0" name=""/>
        <dsp:cNvSpPr/>
      </dsp:nvSpPr>
      <dsp:spPr>
        <a:xfrm>
          <a:off x="896211" y="3647187"/>
          <a:ext cx="183476" cy="1834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BDE25-EBD4-4907-96D9-DB3CDAE1DA58}">
      <dsp:nvSpPr>
        <dsp:cNvPr id="0" name=""/>
        <dsp:cNvSpPr/>
      </dsp:nvSpPr>
      <dsp:spPr>
        <a:xfrm>
          <a:off x="1008108" y="3816422"/>
          <a:ext cx="1644230" cy="12746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20" tIns="0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err="1" smtClean="0"/>
            <a:t>Malign</a:t>
          </a:r>
          <a:r>
            <a:rPr lang="tr-TR" sz="2900" kern="1200" dirty="0" smtClean="0"/>
            <a:t> hastalıklar</a:t>
          </a:r>
          <a:endParaRPr lang="tr-TR" sz="2900" kern="1200" dirty="0"/>
        </a:p>
      </dsp:txBody>
      <dsp:txXfrm>
        <a:off x="1008108" y="3816422"/>
        <a:ext cx="1644230" cy="1274631"/>
      </dsp:txXfrm>
    </dsp:sp>
    <dsp:sp modelId="{38738B28-7EA5-4994-9283-6AD72970DE56}">
      <dsp:nvSpPr>
        <dsp:cNvPr id="0" name=""/>
        <dsp:cNvSpPr/>
      </dsp:nvSpPr>
      <dsp:spPr>
        <a:xfrm>
          <a:off x="2515743" y="2448416"/>
          <a:ext cx="331668" cy="3316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B5FFB-43EC-4787-A427-74BCE81281EB}">
      <dsp:nvSpPr>
        <dsp:cNvPr id="0" name=""/>
        <dsp:cNvSpPr/>
      </dsp:nvSpPr>
      <dsp:spPr>
        <a:xfrm>
          <a:off x="2376259" y="2808318"/>
          <a:ext cx="2304265" cy="201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744" tIns="0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0" kern="1200" dirty="0" smtClean="0"/>
            <a:t>Katabolizma</a:t>
          </a:r>
          <a:r>
            <a:rPr lang="tr-TR" sz="1700" kern="1200" dirty="0" smtClean="0"/>
            <a:t> </a:t>
          </a:r>
          <a:endParaRPr lang="tr-TR" sz="1700" kern="1200" dirty="0"/>
        </a:p>
      </dsp:txBody>
      <dsp:txXfrm>
        <a:off x="2376259" y="2808318"/>
        <a:ext cx="2304265" cy="2011170"/>
      </dsp:txXfrm>
    </dsp:sp>
    <dsp:sp modelId="{80FAFD2B-E25C-46B6-B008-A70123704D0D}">
      <dsp:nvSpPr>
        <dsp:cNvPr id="0" name=""/>
        <dsp:cNvSpPr/>
      </dsp:nvSpPr>
      <dsp:spPr>
        <a:xfrm>
          <a:off x="4463415" y="1718920"/>
          <a:ext cx="458690" cy="458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E5A0A-3869-4C01-B51C-F08E1EBDD0C6}">
      <dsp:nvSpPr>
        <dsp:cNvPr id="0" name=""/>
        <dsp:cNvSpPr/>
      </dsp:nvSpPr>
      <dsp:spPr>
        <a:xfrm>
          <a:off x="4680516" y="2088227"/>
          <a:ext cx="1693628" cy="3065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051" tIns="0" rIns="0" bIns="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Protein kaybı 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Kas kaybı</a:t>
          </a:r>
        </a:p>
      </dsp:txBody>
      <dsp:txXfrm>
        <a:off x="4680516" y="2088227"/>
        <a:ext cx="1693628" cy="3065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DBCC9-4D2A-4829-BAC9-6D421909C585}">
      <dsp:nvSpPr>
        <dsp:cNvPr id="0" name=""/>
        <dsp:cNvSpPr/>
      </dsp:nvSpPr>
      <dsp:spPr>
        <a:xfrm>
          <a:off x="2011680" y="32327"/>
          <a:ext cx="4084320" cy="18472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/>
            <a:t>Solid tümörlerde </a:t>
          </a:r>
          <a:r>
            <a:rPr lang="tr-TR" sz="3200" b="1" kern="1200" dirty="0" err="1" smtClean="0"/>
            <a:t>malnutrisyon</a:t>
          </a:r>
          <a:r>
            <a:rPr lang="tr-TR" sz="3200" b="1" kern="1200" dirty="0" smtClean="0"/>
            <a:t> </a:t>
          </a:r>
          <a:endParaRPr lang="tr-TR" sz="3200" b="1" kern="1200" dirty="0"/>
        </a:p>
      </dsp:txBody>
      <dsp:txXfrm>
        <a:off x="2011680" y="32327"/>
        <a:ext cx="4084320" cy="1847272"/>
      </dsp:txXfrm>
    </dsp:sp>
    <dsp:sp modelId="{E3CA89A1-5DA3-400E-8852-A1BA3C677F02}">
      <dsp:nvSpPr>
        <dsp:cNvPr id="0" name=""/>
        <dsp:cNvSpPr/>
      </dsp:nvSpPr>
      <dsp:spPr>
        <a:xfrm>
          <a:off x="0" y="32327"/>
          <a:ext cx="1828800" cy="184727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9513D-92CD-45AB-8916-38A7F0A3CC3E}">
      <dsp:nvSpPr>
        <dsp:cNvPr id="0" name=""/>
        <dsp:cNvSpPr/>
      </dsp:nvSpPr>
      <dsp:spPr>
        <a:xfrm>
          <a:off x="0" y="2184400"/>
          <a:ext cx="4084320" cy="184727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sym typeface="Wingdings" pitchFamily="2" charset="2"/>
            </a:rPr>
            <a:t>Hematolojik </a:t>
          </a:r>
          <a:r>
            <a:rPr lang="tr-TR" sz="3200" b="1" kern="1200" dirty="0" err="1" smtClean="0">
              <a:sym typeface="Wingdings" pitchFamily="2" charset="2"/>
            </a:rPr>
            <a:t>malignitelerde</a:t>
          </a:r>
          <a:r>
            <a:rPr lang="tr-TR" sz="3200" b="1" kern="1200" dirty="0" smtClean="0">
              <a:sym typeface="Wingdings" pitchFamily="2" charset="2"/>
            </a:rPr>
            <a:t> </a:t>
          </a:r>
          <a:r>
            <a:rPr lang="tr-TR" sz="3200" b="1" kern="1200" dirty="0" err="1" smtClean="0">
              <a:sym typeface="Wingdings" pitchFamily="2" charset="2"/>
            </a:rPr>
            <a:t>malnutrisyon</a:t>
          </a:r>
          <a:r>
            <a:rPr lang="tr-TR" sz="3200" b="1" kern="1200" dirty="0" smtClean="0">
              <a:sym typeface="Wingdings" pitchFamily="2" charset="2"/>
            </a:rPr>
            <a:t> </a:t>
          </a:r>
          <a:endParaRPr lang="tr-TR" sz="3200" b="1" kern="1200" dirty="0"/>
        </a:p>
      </dsp:txBody>
      <dsp:txXfrm>
        <a:off x="0" y="2184400"/>
        <a:ext cx="4084320" cy="1847272"/>
      </dsp:txXfrm>
    </dsp:sp>
    <dsp:sp modelId="{27D127B6-990F-448B-BC55-DD0F7BD8F9C0}">
      <dsp:nvSpPr>
        <dsp:cNvPr id="0" name=""/>
        <dsp:cNvSpPr/>
      </dsp:nvSpPr>
      <dsp:spPr>
        <a:xfrm>
          <a:off x="4267200" y="2184400"/>
          <a:ext cx="1828800" cy="1847272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4BE47-4249-4F84-9371-EFEBAC222750}">
      <dsp:nvSpPr>
        <dsp:cNvPr id="0" name=""/>
        <dsp:cNvSpPr/>
      </dsp:nvSpPr>
      <dsp:spPr>
        <a:xfrm>
          <a:off x="1588942" y="692715"/>
          <a:ext cx="4530088" cy="4529990"/>
        </a:xfrm>
        <a:prstGeom prst="ellipse">
          <a:avLst/>
        </a:prstGeom>
        <a:solidFill>
          <a:schemeClr val="tx2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err="1" smtClean="0"/>
            <a:t>Elektif</a:t>
          </a:r>
          <a:r>
            <a:rPr lang="tr-TR" sz="2800" b="1" kern="1200" dirty="0" smtClean="0"/>
            <a:t> </a:t>
          </a:r>
          <a:r>
            <a:rPr lang="tr-TR" sz="2800" b="1" kern="1200" dirty="0" err="1" smtClean="0"/>
            <a:t>abdominal</a:t>
          </a:r>
          <a:r>
            <a:rPr lang="tr-TR" sz="2800" b="1" kern="1200" dirty="0" smtClean="0"/>
            <a:t> cerrahiler </a:t>
          </a:r>
          <a:endParaRPr lang="tr-TR" sz="2800" b="1" kern="1200" dirty="0"/>
        </a:p>
      </dsp:txBody>
      <dsp:txXfrm>
        <a:off x="2252358" y="1356117"/>
        <a:ext cx="3203256" cy="3203186"/>
      </dsp:txXfrm>
    </dsp:sp>
    <dsp:sp modelId="{DC6F8F07-62DA-4555-811A-1497C28C176A}">
      <dsp:nvSpPr>
        <dsp:cNvPr id="0" name=""/>
        <dsp:cNvSpPr/>
      </dsp:nvSpPr>
      <dsp:spPr>
        <a:xfrm>
          <a:off x="4173713" y="486325"/>
          <a:ext cx="503811" cy="503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FA6DDE-5199-4DD2-BC42-4654B38A3C63}">
      <dsp:nvSpPr>
        <dsp:cNvPr id="0" name=""/>
        <dsp:cNvSpPr/>
      </dsp:nvSpPr>
      <dsp:spPr>
        <a:xfrm>
          <a:off x="2980742" y="4886131"/>
          <a:ext cx="364799" cy="365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2FB42-2FE9-4BE2-838E-CA93EABB85A6}">
      <dsp:nvSpPr>
        <dsp:cNvPr id="0" name=""/>
        <dsp:cNvSpPr/>
      </dsp:nvSpPr>
      <dsp:spPr>
        <a:xfrm>
          <a:off x="6410533" y="2531171"/>
          <a:ext cx="364799" cy="365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41D3A-C11D-483C-82B2-72EA0CC8EA60}">
      <dsp:nvSpPr>
        <dsp:cNvPr id="0" name=""/>
        <dsp:cNvSpPr/>
      </dsp:nvSpPr>
      <dsp:spPr>
        <a:xfrm>
          <a:off x="4664887" y="5274567"/>
          <a:ext cx="503811" cy="503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54B18-15B8-4CFE-9BFD-502B463EAAF6}">
      <dsp:nvSpPr>
        <dsp:cNvPr id="0" name=""/>
        <dsp:cNvSpPr/>
      </dsp:nvSpPr>
      <dsp:spPr>
        <a:xfrm>
          <a:off x="3084369" y="1202339"/>
          <a:ext cx="364799" cy="365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CFE41-2171-42F6-A030-82574493A5C7}">
      <dsp:nvSpPr>
        <dsp:cNvPr id="0" name=""/>
        <dsp:cNvSpPr/>
      </dsp:nvSpPr>
      <dsp:spPr>
        <a:xfrm>
          <a:off x="1934365" y="3291109"/>
          <a:ext cx="364799" cy="365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DC899-E2B6-47C7-97BF-B9F3AB81EF4D}">
      <dsp:nvSpPr>
        <dsp:cNvPr id="0" name=""/>
        <dsp:cNvSpPr/>
      </dsp:nvSpPr>
      <dsp:spPr>
        <a:xfrm>
          <a:off x="173553" y="1510336"/>
          <a:ext cx="1841691" cy="1841102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dirty="0" smtClean="0">
              <a:solidFill>
                <a:schemeClr val="bg1"/>
              </a:solidFill>
            </a:rPr>
            <a:t>Yoğun bakım</a:t>
          </a:r>
          <a:endParaRPr lang="tr-TR" sz="2900" b="1" kern="1200" dirty="0">
            <a:solidFill>
              <a:schemeClr val="bg1"/>
            </a:solidFill>
          </a:endParaRPr>
        </a:p>
      </dsp:txBody>
      <dsp:txXfrm>
        <a:off x="443262" y="1779959"/>
        <a:ext cx="1302273" cy="1301856"/>
      </dsp:txXfrm>
    </dsp:sp>
    <dsp:sp modelId="{9DE6D230-7C1D-4F86-A0E1-9CBA03D6162A}">
      <dsp:nvSpPr>
        <dsp:cNvPr id="0" name=""/>
        <dsp:cNvSpPr/>
      </dsp:nvSpPr>
      <dsp:spPr>
        <a:xfrm>
          <a:off x="3664004" y="1218215"/>
          <a:ext cx="503811" cy="503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56ECD-EFC4-4A2B-8A93-FD88B4C9A9B5}">
      <dsp:nvSpPr>
        <dsp:cNvPr id="0" name=""/>
        <dsp:cNvSpPr/>
      </dsp:nvSpPr>
      <dsp:spPr>
        <a:xfrm>
          <a:off x="346264" y="3891227"/>
          <a:ext cx="910735" cy="9107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0C47A-47A4-4C31-B715-A6D572ABE76D}">
      <dsp:nvSpPr>
        <dsp:cNvPr id="0" name=""/>
        <dsp:cNvSpPr/>
      </dsp:nvSpPr>
      <dsp:spPr>
        <a:xfrm>
          <a:off x="6583244" y="644028"/>
          <a:ext cx="1841691" cy="184110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dirty="0" smtClean="0">
              <a:solidFill>
                <a:schemeClr val="bg1"/>
              </a:solidFill>
            </a:rPr>
            <a:t>Kanser</a:t>
          </a:r>
          <a:r>
            <a:rPr lang="tr-TR" sz="2900" kern="1200" dirty="0" smtClean="0"/>
            <a:t> </a:t>
          </a:r>
          <a:endParaRPr lang="tr-TR" sz="2900" kern="1200" dirty="0"/>
        </a:p>
      </dsp:txBody>
      <dsp:txXfrm>
        <a:off x="6852953" y="913651"/>
        <a:ext cx="1302273" cy="1301856"/>
      </dsp:txXfrm>
    </dsp:sp>
    <dsp:sp modelId="{EC85B5BD-0C9B-46F4-B3AE-07105164B7F3}">
      <dsp:nvSpPr>
        <dsp:cNvPr id="0" name=""/>
        <dsp:cNvSpPr/>
      </dsp:nvSpPr>
      <dsp:spPr>
        <a:xfrm>
          <a:off x="5761813" y="1915177"/>
          <a:ext cx="503811" cy="503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590F9-3B49-4A80-AE26-32EFE7218AB6}">
      <dsp:nvSpPr>
        <dsp:cNvPr id="0" name=""/>
        <dsp:cNvSpPr/>
      </dsp:nvSpPr>
      <dsp:spPr>
        <a:xfrm>
          <a:off x="0" y="4975038"/>
          <a:ext cx="364799" cy="365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81A9A-61A5-45F2-A961-FDA6A74CA6A1}">
      <dsp:nvSpPr>
        <dsp:cNvPr id="0" name=""/>
        <dsp:cNvSpPr/>
      </dsp:nvSpPr>
      <dsp:spPr>
        <a:xfrm>
          <a:off x="3637887" y="4455359"/>
          <a:ext cx="364799" cy="3651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06A62-707E-4E45-9C91-9640852BFAF4}">
      <dsp:nvSpPr>
        <dsp:cNvPr id="0" name=""/>
        <dsp:cNvSpPr/>
      </dsp:nvSpPr>
      <dsp:spPr>
        <a:xfrm>
          <a:off x="0" y="839164"/>
          <a:ext cx="2632792" cy="1579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 smtClean="0">
              <a:solidFill>
                <a:srgbClr val="FF0000"/>
              </a:solidFill>
            </a:rPr>
            <a:t>Arjinin</a:t>
          </a:r>
          <a:r>
            <a:rPr lang="tr-TR" sz="2000" b="1" kern="1200" dirty="0" smtClean="0">
              <a:solidFill>
                <a:schemeClr val="bg1"/>
              </a:solidFill>
            </a:rPr>
            <a:t> </a:t>
          </a:r>
          <a:r>
            <a:rPr lang="tr-TR" sz="2000" b="1" kern="1200" dirty="0" smtClean="0">
              <a:solidFill>
                <a:schemeClr val="bg1"/>
              </a:solidFill>
              <a:sym typeface="Wingdings" pitchFamily="2" charset="2"/>
            </a:rPr>
            <a:t> </a:t>
          </a:r>
          <a:r>
            <a:rPr lang="tr-TR" sz="2000" b="1" kern="1200" dirty="0" err="1" smtClean="0">
              <a:solidFill>
                <a:schemeClr val="bg1"/>
              </a:solidFill>
              <a:sym typeface="Wingdings" pitchFamily="2" charset="2"/>
            </a:rPr>
            <a:t>Thc</a:t>
          </a:r>
          <a:r>
            <a:rPr lang="tr-TR" sz="2000" b="1" kern="1200" dirty="0" smtClean="0">
              <a:solidFill>
                <a:schemeClr val="bg1"/>
              </a:solidFill>
              <a:sym typeface="Wingdings" pitchFamily="2" charset="2"/>
            </a:rPr>
            <a:t> , NO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bg1"/>
              </a:solidFill>
              <a:sym typeface="Wingdings" pitchFamily="2" charset="2"/>
            </a:rPr>
            <a:t>Yara iyileşmesi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 smtClean="0">
              <a:solidFill>
                <a:schemeClr val="bg1"/>
              </a:solidFill>
              <a:sym typeface="Wingdings" pitchFamily="2" charset="2"/>
            </a:rPr>
            <a:t>Enf</a:t>
          </a:r>
          <a:r>
            <a:rPr lang="tr-TR" sz="2000" b="1" kern="1200" dirty="0" smtClean="0">
              <a:solidFill>
                <a:schemeClr val="bg1"/>
              </a:solidFill>
              <a:sym typeface="Wingdings" pitchFamily="2" charset="2"/>
            </a:rPr>
            <a:t> riskinde azalma  </a:t>
          </a:r>
          <a:endParaRPr lang="tr-TR" sz="2000" b="1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/>
        </a:p>
      </dsp:txBody>
      <dsp:txXfrm>
        <a:off x="0" y="839164"/>
        <a:ext cx="2632792" cy="1579675"/>
      </dsp:txXfrm>
    </dsp:sp>
    <dsp:sp modelId="{6127D890-CE1F-4DC4-8633-98DF6FD45A10}">
      <dsp:nvSpPr>
        <dsp:cNvPr id="0" name=""/>
        <dsp:cNvSpPr/>
      </dsp:nvSpPr>
      <dsp:spPr>
        <a:xfrm>
          <a:off x="2896071" y="839164"/>
          <a:ext cx="2632792" cy="1579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>
              <a:solidFill>
                <a:srgbClr val="FF0000"/>
              </a:solidFill>
            </a:rPr>
            <a:t>Glutamin</a:t>
          </a:r>
          <a:r>
            <a:rPr lang="tr-TR" sz="1800" b="1" kern="1200" dirty="0" smtClean="0">
              <a:solidFill>
                <a:schemeClr val="bg1"/>
              </a:solidFill>
            </a:rPr>
            <a:t> </a:t>
          </a:r>
          <a:r>
            <a:rPr lang="tr-TR" sz="1800" b="1" kern="1200" dirty="0" smtClean="0">
              <a:solidFill>
                <a:schemeClr val="bg1"/>
              </a:solidFill>
              <a:sym typeface="Wingdings" pitchFamily="2" charset="2"/>
            </a:rPr>
            <a:t>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>
              <a:solidFill>
                <a:schemeClr val="bg1"/>
              </a:solidFill>
              <a:sym typeface="Wingdings" pitchFamily="2" charset="2"/>
            </a:rPr>
            <a:t>Enterosit</a:t>
          </a:r>
          <a:r>
            <a:rPr lang="tr-TR" sz="1800" b="1" kern="1200" dirty="0" smtClean="0">
              <a:solidFill>
                <a:schemeClr val="bg1"/>
              </a:solidFill>
              <a:sym typeface="Wingdings" pitchFamily="2" charset="2"/>
            </a:rPr>
            <a:t> sağlığı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bg1"/>
              </a:solidFill>
              <a:sym typeface="Wingdings" pitchFamily="2" charset="2"/>
            </a:rPr>
            <a:t>Lenfosit </a:t>
          </a:r>
          <a:r>
            <a:rPr lang="tr-TR" sz="1800" b="1" kern="1200" dirty="0" err="1" smtClean="0">
              <a:solidFill>
                <a:schemeClr val="bg1"/>
              </a:solidFill>
              <a:sym typeface="Wingdings" pitchFamily="2" charset="2"/>
            </a:rPr>
            <a:t>proliferasyonu</a:t>
          </a:r>
          <a:endParaRPr lang="tr-TR" sz="1800" b="1" kern="1200" dirty="0" smtClean="0">
            <a:solidFill>
              <a:schemeClr val="bg1"/>
            </a:solidFill>
            <a:sym typeface="Wingdings" pitchFamily="2" charset="2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err="1" smtClean="0">
              <a:solidFill>
                <a:schemeClr val="bg1"/>
              </a:solidFill>
              <a:sym typeface="Wingdings" pitchFamily="2" charset="2"/>
            </a:rPr>
            <a:t>Mukozit</a:t>
          </a:r>
          <a:r>
            <a:rPr lang="tr-TR" sz="1800" b="1" kern="1200" dirty="0" smtClean="0">
              <a:solidFill>
                <a:schemeClr val="bg1"/>
              </a:solidFill>
              <a:sym typeface="Wingdings" pitchFamily="2" charset="2"/>
            </a:rPr>
            <a:t> riskinde azalma  </a:t>
          </a:r>
          <a:endParaRPr lang="tr-TR" sz="1800" b="1" kern="1200" dirty="0">
            <a:solidFill>
              <a:schemeClr val="bg1"/>
            </a:solidFill>
          </a:endParaRPr>
        </a:p>
      </dsp:txBody>
      <dsp:txXfrm>
        <a:off x="2896071" y="839164"/>
        <a:ext cx="2632792" cy="1579675"/>
      </dsp:txXfrm>
    </dsp:sp>
    <dsp:sp modelId="{782583FE-85A2-4C79-B9E4-3A6604DE69A0}">
      <dsp:nvSpPr>
        <dsp:cNvPr id="0" name=""/>
        <dsp:cNvSpPr/>
      </dsp:nvSpPr>
      <dsp:spPr>
        <a:xfrm>
          <a:off x="5792143" y="839164"/>
          <a:ext cx="2632792" cy="1579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 smtClean="0">
              <a:solidFill>
                <a:srgbClr val="FF0000"/>
              </a:solidFill>
            </a:rPr>
            <a:t>Omega</a:t>
          </a:r>
          <a:r>
            <a:rPr lang="tr-TR" sz="2000" b="1" kern="1200" dirty="0" smtClean="0">
              <a:solidFill>
                <a:srgbClr val="FF0000"/>
              </a:solidFill>
            </a:rPr>
            <a:t> 3 </a:t>
          </a:r>
          <a:r>
            <a:rPr lang="tr-TR" sz="2000" b="1" kern="1200" dirty="0" smtClean="0">
              <a:sym typeface="Wingdings" pitchFamily="2" charset="2"/>
            </a:rPr>
            <a:t>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err="1" smtClean="0">
              <a:sym typeface="Wingdings" pitchFamily="2" charset="2"/>
            </a:rPr>
            <a:t>İnflamasyon</a:t>
          </a:r>
          <a:r>
            <a:rPr lang="tr-TR" sz="2000" b="1" kern="1200" dirty="0" smtClean="0">
              <a:sym typeface="Wingdings" pitchFamily="2" charset="2"/>
            </a:rPr>
            <a:t> azaltılması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ym typeface="Wingdings" pitchFamily="2" charset="2"/>
            </a:rPr>
            <a:t>GVHD semptomlarında azalma</a:t>
          </a:r>
        </a:p>
      </dsp:txBody>
      <dsp:txXfrm>
        <a:off x="5792143" y="839164"/>
        <a:ext cx="2632792" cy="1579675"/>
      </dsp:txXfrm>
    </dsp:sp>
    <dsp:sp modelId="{03615ECB-166D-43CC-BA06-981E43D5CDDD}">
      <dsp:nvSpPr>
        <dsp:cNvPr id="0" name=""/>
        <dsp:cNvSpPr/>
      </dsp:nvSpPr>
      <dsp:spPr>
        <a:xfrm>
          <a:off x="1448035" y="2682119"/>
          <a:ext cx="2632792" cy="1579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rgbClr val="FF0000"/>
              </a:solidFill>
            </a:rPr>
            <a:t>Nükleotidler </a:t>
          </a:r>
          <a:r>
            <a:rPr lang="tr-TR" sz="1800" b="1" kern="1200" dirty="0" smtClean="0">
              <a:sym typeface="Wingdings" pitchFamily="2" charset="2"/>
            </a:rPr>
            <a:t>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ym typeface="Wingdings" pitchFamily="2" charset="2"/>
            </a:rPr>
            <a:t>Hızlı bölünen hücreler için enerji kaynağı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ym typeface="Wingdings" pitchFamily="2" charset="2"/>
            </a:rPr>
            <a:t>Bağırsak </a:t>
          </a:r>
          <a:r>
            <a:rPr lang="tr-TR" sz="1800" b="1" kern="1200" dirty="0" err="1" smtClean="0">
              <a:sym typeface="Wingdings" pitchFamily="2" charset="2"/>
            </a:rPr>
            <a:t>villus</a:t>
          </a:r>
          <a:r>
            <a:rPr lang="tr-TR" sz="1800" b="1" kern="1200" dirty="0" smtClean="0">
              <a:sym typeface="Wingdings" pitchFamily="2" charset="2"/>
            </a:rPr>
            <a:t> </a:t>
          </a:r>
          <a:r>
            <a:rPr lang="tr-TR" sz="1800" b="1" kern="1200" dirty="0" err="1" smtClean="0">
              <a:sym typeface="Wingdings" pitchFamily="2" charset="2"/>
            </a:rPr>
            <a:t>rejenerasyonu</a:t>
          </a:r>
          <a:r>
            <a:rPr lang="tr-TR" sz="1800" b="1" kern="1200" dirty="0" smtClean="0">
              <a:sym typeface="Wingdings" pitchFamily="2" charset="2"/>
            </a:rPr>
            <a:t> </a:t>
          </a:r>
          <a:r>
            <a:rPr lang="tr-TR" sz="1800" b="1" kern="1200" dirty="0" smtClean="0"/>
            <a:t> </a:t>
          </a:r>
          <a:endParaRPr lang="tr-TR" sz="1800" b="1" kern="1200" dirty="0"/>
        </a:p>
      </dsp:txBody>
      <dsp:txXfrm>
        <a:off x="1448035" y="2682119"/>
        <a:ext cx="2632792" cy="1579675"/>
      </dsp:txXfrm>
    </dsp:sp>
    <dsp:sp modelId="{CE61EFCE-6F54-4E72-AB3A-24A2D221D491}">
      <dsp:nvSpPr>
        <dsp:cNvPr id="0" name=""/>
        <dsp:cNvSpPr/>
      </dsp:nvSpPr>
      <dsp:spPr>
        <a:xfrm>
          <a:off x="4344107" y="2682119"/>
          <a:ext cx="2632792" cy="1579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FF0000"/>
              </a:solidFill>
            </a:rPr>
            <a:t>Anti </a:t>
          </a:r>
          <a:r>
            <a:rPr lang="tr-TR" sz="1600" b="1" kern="1200" dirty="0" err="1" smtClean="0">
              <a:solidFill>
                <a:srgbClr val="FF0000"/>
              </a:solidFill>
            </a:rPr>
            <a:t>oksidanlar</a:t>
          </a:r>
          <a:r>
            <a:rPr lang="tr-TR" sz="1600" b="1" kern="1200" dirty="0" smtClean="0">
              <a:solidFill>
                <a:srgbClr val="FF0000"/>
              </a:solidFill>
            </a:rPr>
            <a:t> </a:t>
          </a:r>
          <a:r>
            <a:rPr lang="tr-TR" sz="1600" b="1" kern="1200" dirty="0" smtClean="0">
              <a:sym typeface="Wingdings" pitchFamily="2" charset="2"/>
            </a:rPr>
            <a:t>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ym typeface="Wingdings" pitchFamily="2" charset="2"/>
            </a:rPr>
            <a:t>Vitamin C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ym typeface="Wingdings" pitchFamily="2" charset="2"/>
            </a:rPr>
            <a:t>Vitamin 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ym typeface="Wingdings" pitchFamily="2" charset="2"/>
            </a:rPr>
            <a:t>Selenyum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ym typeface="Wingdings" pitchFamily="2" charset="2"/>
            </a:rPr>
            <a:t>Çinko   </a:t>
          </a:r>
          <a:endParaRPr lang="tr-TR" sz="1600" b="1" kern="1200" dirty="0"/>
        </a:p>
      </dsp:txBody>
      <dsp:txXfrm>
        <a:off x="4344107" y="2682119"/>
        <a:ext cx="2632792" cy="15796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314E7-D3DA-4CF1-BD38-C110914F6930}">
      <dsp:nvSpPr>
        <dsp:cNvPr id="0" name=""/>
        <dsp:cNvSpPr/>
      </dsp:nvSpPr>
      <dsp:spPr>
        <a:xfrm rot="21300000">
          <a:off x="9825" y="735769"/>
          <a:ext cx="4012797" cy="400669"/>
        </a:xfrm>
        <a:prstGeom prst="mathMinus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B5356-15C4-44E8-8EF2-68AAA7A7DD35}">
      <dsp:nvSpPr>
        <dsp:cNvPr id="0" name=""/>
        <dsp:cNvSpPr/>
      </dsp:nvSpPr>
      <dsp:spPr>
        <a:xfrm>
          <a:off x="483893" y="93610"/>
          <a:ext cx="1209734" cy="748883"/>
        </a:xfrm>
        <a:prstGeom prst="down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9AAE0-5901-4D75-A474-378E2AC3402A}">
      <dsp:nvSpPr>
        <dsp:cNvPr id="0" name=""/>
        <dsp:cNvSpPr/>
      </dsp:nvSpPr>
      <dsp:spPr>
        <a:xfrm>
          <a:off x="2137197" y="0"/>
          <a:ext cx="1290383" cy="786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err="1" smtClean="0"/>
            <a:t>Lizin</a:t>
          </a:r>
          <a:r>
            <a:rPr lang="tr-TR" sz="2600" b="1" kern="1200" dirty="0" smtClean="0"/>
            <a:t> </a:t>
          </a:r>
          <a:endParaRPr lang="tr-TR" sz="2600" b="1" kern="1200" dirty="0"/>
        </a:p>
      </dsp:txBody>
      <dsp:txXfrm>
        <a:off x="2137197" y="0"/>
        <a:ext cx="1290383" cy="786327"/>
      </dsp:txXfrm>
    </dsp:sp>
    <dsp:sp modelId="{BF0EFB51-C7F7-4498-9C07-67A97511C967}">
      <dsp:nvSpPr>
        <dsp:cNvPr id="0" name=""/>
        <dsp:cNvSpPr/>
      </dsp:nvSpPr>
      <dsp:spPr>
        <a:xfrm>
          <a:off x="2338819" y="1029714"/>
          <a:ext cx="1209734" cy="748883"/>
        </a:xfrm>
        <a:prstGeom prst="up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FACB9-1617-4E48-B5FA-3527FE160B00}">
      <dsp:nvSpPr>
        <dsp:cNvPr id="0" name=""/>
        <dsp:cNvSpPr/>
      </dsp:nvSpPr>
      <dsp:spPr>
        <a:xfrm>
          <a:off x="604867" y="1085880"/>
          <a:ext cx="1290383" cy="786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err="1" smtClean="0"/>
            <a:t>Arjinin</a:t>
          </a:r>
          <a:r>
            <a:rPr lang="tr-TR" sz="2600" b="1" kern="1200" baseline="0" dirty="0" smtClean="0"/>
            <a:t> </a:t>
          </a:r>
          <a:endParaRPr lang="tr-TR" sz="2600" b="1" kern="1200" dirty="0"/>
        </a:p>
      </dsp:txBody>
      <dsp:txXfrm>
        <a:off x="604867" y="1085880"/>
        <a:ext cx="1290383" cy="7863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CCA7C-B74C-431B-BD2F-178FD88DF4C8}">
      <dsp:nvSpPr>
        <dsp:cNvPr id="0" name=""/>
        <dsp:cNvSpPr/>
      </dsp:nvSpPr>
      <dsp:spPr>
        <a:xfrm>
          <a:off x="2844800" y="1828800"/>
          <a:ext cx="2235200" cy="2235200"/>
        </a:xfrm>
        <a:prstGeom prst="gear9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err="1" smtClean="0"/>
            <a:t>Detoksifikasyon</a:t>
          </a:r>
          <a:r>
            <a:rPr lang="tr-TR" sz="1500" b="1" kern="1200" dirty="0" smtClean="0"/>
            <a:t> için </a:t>
          </a:r>
          <a:r>
            <a:rPr lang="tr-TR" sz="1500" b="1" kern="1200" dirty="0" err="1" smtClean="0"/>
            <a:t>glutamat</a:t>
          </a:r>
          <a:r>
            <a:rPr lang="tr-TR" sz="1500" b="1" kern="1200" dirty="0" smtClean="0">
              <a:sym typeface="Wingdings" pitchFamily="2" charset="2"/>
            </a:rPr>
            <a:t> </a:t>
          </a:r>
          <a:r>
            <a:rPr lang="tr-TR" sz="1500" b="1" kern="1200" dirty="0" err="1" smtClean="0">
              <a:sym typeface="Wingdings" pitchFamily="2" charset="2"/>
            </a:rPr>
            <a:t>glutamin</a:t>
          </a:r>
          <a:endParaRPr lang="tr-TR" sz="1500" b="1" kern="1200" dirty="0"/>
        </a:p>
      </dsp:txBody>
      <dsp:txXfrm>
        <a:off x="3294175" y="2352385"/>
        <a:ext cx="1336450" cy="1148939"/>
      </dsp:txXfrm>
    </dsp:sp>
    <dsp:sp modelId="{D3F852E6-1B54-4CF4-BC8A-A53760A33A2C}">
      <dsp:nvSpPr>
        <dsp:cNvPr id="0" name=""/>
        <dsp:cNvSpPr/>
      </dsp:nvSpPr>
      <dsp:spPr>
        <a:xfrm>
          <a:off x="1544320" y="1300480"/>
          <a:ext cx="1625600" cy="1625600"/>
        </a:xfrm>
        <a:prstGeom prst="gear6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Serbest radikal oluşumu </a:t>
          </a:r>
          <a:endParaRPr lang="tr-TR" sz="1500" b="1" kern="1200" dirty="0"/>
        </a:p>
      </dsp:txBody>
      <dsp:txXfrm>
        <a:off x="1953570" y="1712203"/>
        <a:ext cx="807100" cy="802154"/>
      </dsp:txXfrm>
    </dsp:sp>
    <dsp:sp modelId="{BD01C45B-AB4F-4A04-BA56-6E50645623BA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Konvansiyonel KT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b="1" kern="1200" dirty="0" smtClean="0"/>
            <a:t>RT </a:t>
          </a:r>
          <a:endParaRPr lang="tr-TR" sz="1100" b="1" kern="1200" dirty="0"/>
        </a:p>
      </dsp:txBody>
      <dsp:txXfrm rot="-20700000">
        <a:off x="2804160" y="528320"/>
        <a:ext cx="894080" cy="894080"/>
      </dsp:txXfrm>
    </dsp:sp>
    <dsp:sp modelId="{CEE4BA46-F5A5-4289-BFEA-5D941F9B0868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06F0A-CE90-478B-B10B-5AE423DF1B70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42DFEB-72A4-46E2-B9AD-C8D2CC87CA6B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CED4E-EB5D-477A-859D-F5878522B16A}">
      <dsp:nvSpPr>
        <dsp:cNvPr id="0" name=""/>
        <dsp:cNvSpPr/>
      </dsp:nvSpPr>
      <dsp:spPr>
        <a:xfrm>
          <a:off x="809207" y="4118"/>
          <a:ext cx="3661833" cy="5333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254000" bIns="84662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809207" y="137444"/>
        <a:ext cx="3528508" cy="266651"/>
      </dsp:txXfrm>
    </dsp:sp>
    <dsp:sp modelId="{1294DAA4-7D4D-467C-912B-669CE5FADCE3}">
      <dsp:nvSpPr>
        <dsp:cNvPr id="0" name=""/>
        <dsp:cNvSpPr/>
      </dsp:nvSpPr>
      <dsp:spPr>
        <a:xfrm>
          <a:off x="809207" y="415371"/>
          <a:ext cx="1127844" cy="1027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GIS kanser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1008 hastalık </a:t>
          </a:r>
          <a:r>
            <a:rPr lang="tr-TR" sz="900" kern="1200" dirty="0" err="1" smtClean="0"/>
            <a:t>metaanaliz</a:t>
          </a:r>
          <a:endParaRPr lang="tr-TR" sz="900" kern="1200" dirty="0" smtClean="0"/>
        </a:p>
      </dsp:txBody>
      <dsp:txXfrm>
        <a:off x="809207" y="415371"/>
        <a:ext cx="1127844" cy="1027336"/>
      </dsp:txXfrm>
    </dsp:sp>
    <dsp:sp modelId="{4F2D10D7-AFAC-4D2E-9A91-4B5BC9B7F2B7}">
      <dsp:nvSpPr>
        <dsp:cNvPr id="0" name=""/>
        <dsp:cNvSpPr/>
      </dsp:nvSpPr>
      <dsp:spPr>
        <a:xfrm>
          <a:off x="1937051" y="181885"/>
          <a:ext cx="2533988" cy="5333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254000" bIns="84662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1937051" y="315211"/>
        <a:ext cx="2400663" cy="266651"/>
      </dsp:txXfrm>
    </dsp:sp>
    <dsp:sp modelId="{2BD63D84-9536-4C78-BB3A-4F2D11186A48}">
      <dsp:nvSpPr>
        <dsp:cNvPr id="0" name=""/>
        <dsp:cNvSpPr/>
      </dsp:nvSpPr>
      <dsp:spPr>
        <a:xfrm>
          <a:off x="1937051" y="593139"/>
          <a:ext cx="1127844" cy="10273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40-2000 mg/kg/gün EPA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59,7-2250 mg/kg/gün DHA </a:t>
          </a:r>
          <a:endParaRPr lang="tr-TR" sz="900" kern="1200" dirty="0" smtClean="0"/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err="1" smtClean="0"/>
            <a:t>Parenteral</a:t>
          </a:r>
          <a:endParaRPr lang="tr-TR" sz="900" kern="1200" dirty="0"/>
        </a:p>
      </dsp:txBody>
      <dsp:txXfrm>
        <a:off x="1937051" y="593139"/>
        <a:ext cx="1127844" cy="1027336"/>
      </dsp:txXfrm>
    </dsp:sp>
    <dsp:sp modelId="{2F4587C8-74CF-4E69-AE7F-ECC8AD4742BF}">
      <dsp:nvSpPr>
        <dsp:cNvPr id="0" name=""/>
        <dsp:cNvSpPr/>
      </dsp:nvSpPr>
      <dsp:spPr>
        <a:xfrm>
          <a:off x="3064896" y="359653"/>
          <a:ext cx="1406144" cy="53330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254000" bIns="84662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000" kern="1200"/>
        </a:p>
      </dsp:txBody>
      <dsp:txXfrm>
        <a:off x="3064896" y="492979"/>
        <a:ext cx="1272819" cy="266651"/>
      </dsp:txXfrm>
    </dsp:sp>
    <dsp:sp modelId="{B64B8A71-42EA-4576-842B-663231AFE843}">
      <dsp:nvSpPr>
        <dsp:cNvPr id="0" name=""/>
        <dsp:cNvSpPr/>
      </dsp:nvSpPr>
      <dsp:spPr>
        <a:xfrm>
          <a:off x="3064896" y="770906"/>
          <a:ext cx="1127844" cy="10123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*Post-op enfeksiyonda azalma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900" kern="1200" dirty="0" smtClean="0"/>
            <a:t>*</a:t>
          </a:r>
          <a:r>
            <a:rPr lang="tr-TR" sz="900" kern="1200" dirty="0" err="1" smtClean="0"/>
            <a:t>trombosit</a:t>
          </a:r>
          <a:r>
            <a:rPr lang="tr-TR" sz="900" kern="1200" dirty="0" smtClean="0"/>
            <a:t> </a:t>
          </a:r>
          <a:r>
            <a:rPr lang="tr-TR" sz="900" kern="1200" dirty="0" err="1" smtClean="0"/>
            <a:t>agregasyonunda</a:t>
          </a:r>
          <a:r>
            <a:rPr lang="tr-TR" sz="900" kern="1200" dirty="0" smtClean="0"/>
            <a:t> azalma</a:t>
          </a:r>
        </a:p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900" kern="1200" dirty="0"/>
        </a:p>
      </dsp:txBody>
      <dsp:txXfrm>
        <a:off x="3064896" y="770906"/>
        <a:ext cx="1127844" cy="1012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0.51181</cdr:x>
      <cdr:y>0.28738</cdr:y>
    </cdr:from>
    <cdr:to>
      <cdr:x>0.71262</cdr:x>
      <cdr:y>0.42913</cdr:y>
    </cdr:to>
    <cdr:sp macro="" textlink="">
      <cdr:nvSpPr>
        <cdr:cNvPr id="2" name="Metin kutusu 1"/>
        <cdr:cNvSpPr txBox="1"/>
      </cdr:nvSpPr>
      <cdr:spPr>
        <a:xfrm xmlns:a="http://schemas.openxmlformats.org/drawingml/2006/main">
          <a:off x="3120008" y="1167904"/>
          <a:ext cx="122413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2000" b="1" dirty="0" smtClean="0">
              <a:solidFill>
                <a:schemeClr val="bg1"/>
              </a:solidFill>
            </a:rPr>
            <a:t>%48</a:t>
          </a:r>
          <a:endParaRPr lang="tr-TR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0.15744</cdr:x>
      <cdr:y>0.44684</cdr:y>
    </cdr:from>
    <cdr:to>
      <cdr:x>0.42913</cdr:x>
      <cdr:y>0.60631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959768" y="1815976"/>
          <a:ext cx="165618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800" b="1" dirty="0" smtClean="0">
              <a:solidFill>
                <a:schemeClr val="bg1"/>
              </a:solidFill>
            </a:rPr>
            <a:t>%</a:t>
          </a:r>
          <a:r>
            <a:rPr lang="tr-TR" sz="2000" b="1" dirty="0" smtClean="0">
              <a:solidFill>
                <a:schemeClr val="bg1"/>
              </a:solidFill>
            </a:rPr>
            <a:t>28</a:t>
          </a:r>
          <a:endParaRPr lang="tr-TR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0.20469</cdr:x>
      <cdr:y>0.2165</cdr:y>
    </cdr:from>
    <cdr:to>
      <cdr:x>0.37006</cdr:x>
      <cdr:y>0.34053</cdr:y>
    </cdr:to>
    <cdr:sp macro="" textlink="">
      <cdr:nvSpPr>
        <cdr:cNvPr id="4" name="Metin kutusu 3"/>
        <cdr:cNvSpPr txBox="1"/>
      </cdr:nvSpPr>
      <cdr:spPr>
        <a:xfrm xmlns:a="http://schemas.openxmlformats.org/drawingml/2006/main">
          <a:off x="1247800" y="879872"/>
          <a:ext cx="100811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1800" b="1" dirty="0" smtClean="0">
              <a:solidFill>
                <a:schemeClr val="bg1"/>
              </a:solidFill>
            </a:rPr>
            <a:t>%</a:t>
          </a:r>
          <a:r>
            <a:rPr lang="tr-TR" sz="2000" b="1" dirty="0" smtClean="0">
              <a:solidFill>
                <a:schemeClr val="bg1"/>
              </a:solidFill>
            </a:rPr>
            <a:t>24</a:t>
          </a:r>
          <a:endParaRPr lang="tr-TR" sz="20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908AF-4EA4-4B12-8EB4-1B47888DF951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1C747-3D59-4F44-BD59-055DE0F62E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809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1C747-3D59-4F44-BD59-055DE0F62EA9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594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FE41-76FB-4F1F-B50F-908A2E2FFAB7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1FD-95F2-4972-8BBE-4713DBBE95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544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FE41-76FB-4F1F-B50F-908A2E2FFAB7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1FD-95F2-4972-8BBE-4713DBBE95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348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FE41-76FB-4F1F-B50F-908A2E2FFAB7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1FD-95F2-4972-8BBE-4713DBBE95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21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FE41-76FB-4F1F-B50F-908A2E2FFAB7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1FD-95F2-4972-8BBE-4713DBBE95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510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FE41-76FB-4F1F-B50F-908A2E2FFAB7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1FD-95F2-4972-8BBE-4713DBBE95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398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FE41-76FB-4F1F-B50F-908A2E2FFAB7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1FD-95F2-4972-8BBE-4713DBBE95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713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FE41-76FB-4F1F-B50F-908A2E2FFAB7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1FD-95F2-4972-8BBE-4713DBBE95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975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FE41-76FB-4F1F-B50F-908A2E2FFAB7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1FD-95F2-4972-8BBE-4713DBBE95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286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FE41-76FB-4F1F-B50F-908A2E2FFAB7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1FD-95F2-4972-8BBE-4713DBBE95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58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FE41-76FB-4F1F-B50F-908A2E2FFAB7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1FD-95F2-4972-8BBE-4713DBBE95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29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FE41-76FB-4F1F-B50F-908A2E2FFAB7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E11FD-95F2-4972-8BBE-4713DBBE95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910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2FE41-76FB-4F1F-B50F-908A2E2FFAB7}" type="datetimeFigureOut">
              <a:rPr lang="tr-TR" smtClean="0"/>
              <a:t>25.04.2025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11FD-95F2-4972-8BBE-4713DBBE95B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53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1.png"/><Relationship Id="rId9" Type="http://schemas.microsoft.com/office/2007/relationships/diagramDrawing" Target="../diagrams/drawing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7772400" cy="1470025"/>
          </a:xfrm>
        </p:spPr>
        <p:txBody>
          <a:bodyPr/>
          <a:lstStyle/>
          <a:p>
            <a:r>
              <a:rPr lang="tr-TR" dirty="0" smtClean="0"/>
              <a:t>Hematolojik </a:t>
            </a:r>
            <a:r>
              <a:rPr lang="tr-TR" dirty="0" err="1" smtClean="0"/>
              <a:t>Malignitelerde</a:t>
            </a:r>
            <a:r>
              <a:rPr lang="tr-TR" dirty="0" smtClean="0"/>
              <a:t> </a:t>
            </a:r>
            <a:r>
              <a:rPr lang="tr-TR" dirty="0" err="1" smtClean="0"/>
              <a:t>İmmun</a:t>
            </a:r>
            <a:r>
              <a:rPr lang="tr-TR" dirty="0" smtClean="0"/>
              <a:t> </a:t>
            </a:r>
            <a:r>
              <a:rPr lang="tr-TR" dirty="0" err="1" smtClean="0"/>
              <a:t>Nutrisyon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411760" y="4869160"/>
            <a:ext cx="6400800" cy="1752600"/>
          </a:xfrm>
        </p:spPr>
        <p:txBody>
          <a:bodyPr/>
          <a:lstStyle/>
          <a:p>
            <a:pPr algn="r"/>
            <a:r>
              <a:rPr lang="tr-TR" dirty="0" smtClean="0"/>
              <a:t>Uzm. Dr. Zeynep Kahyaoğlu</a:t>
            </a:r>
          </a:p>
          <a:p>
            <a:pPr algn="r"/>
            <a:r>
              <a:rPr lang="tr-TR" dirty="0" smtClean="0"/>
              <a:t>25.04.2025</a:t>
            </a:r>
          </a:p>
          <a:p>
            <a:pPr algn="r"/>
            <a:r>
              <a:rPr lang="tr-TR" dirty="0" smtClean="0"/>
              <a:t>Mersin </a:t>
            </a:r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67240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1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232646281"/>
              </p:ext>
            </p:extLst>
          </p:nvPr>
        </p:nvGraphicFramePr>
        <p:xfrm>
          <a:off x="323528" y="332656"/>
          <a:ext cx="842493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755576" y="4509120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Travma</a:t>
            </a:r>
            <a:r>
              <a:rPr lang="tr-TR" sz="1400" dirty="0" smtClean="0"/>
              <a:t> 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60927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09612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411760" y="4797152"/>
            <a:ext cx="6552728" cy="187743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KRT alan 1478 </a:t>
            </a:r>
            <a:r>
              <a:rPr lang="tr-TR" dirty="0"/>
              <a:t>hasta </a:t>
            </a:r>
            <a:r>
              <a:rPr lang="tr-TR" dirty="0" smtClean="0"/>
              <a:t>27 çalışma </a:t>
            </a:r>
          </a:p>
          <a:p>
            <a:r>
              <a:rPr lang="tr-TR" b="1" dirty="0"/>
              <a:t>H</a:t>
            </a:r>
            <a:r>
              <a:rPr lang="tr-TR" b="1" dirty="0" smtClean="0"/>
              <a:t>ematolojik </a:t>
            </a:r>
            <a:r>
              <a:rPr lang="tr-TR" b="1" dirty="0" err="1" smtClean="0"/>
              <a:t>maligniteler</a:t>
            </a:r>
            <a:r>
              <a:rPr lang="tr-TR" b="1" dirty="0" smtClean="0"/>
              <a:t> dahil</a:t>
            </a:r>
            <a:endParaRPr lang="tr-TR" b="1" dirty="0"/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err="1" smtClean="0"/>
              <a:t>İmmünonütrisyon</a:t>
            </a:r>
            <a:r>
              <a:rPr lang="tr-TR" sz="1600" dirty="0" smtClean="0"/>
              <a:t> </a:t>
            </a:r>
            <a:r>
              <a:rPr lang="tr-TR" sz="1600" dirty="0"/>
              <a:t>grubu ile standart beslenme/</a:t>
            </a:r>
            <a:r>
              <a:rPr lang="tr-TR" sz="1600" dirty="0" err="1"/>
              <a:t>plasebo</a:t>
            </a:r>
            <a:r>
              <a:rPr lang="tr-TR" sz="1600" dirty="0"/>
              <a:t> grubu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err="1" smtClean="0"/>
              <a:t>İmmünonütrisyon</a:t>
            </a:r>
            <a:r>
              <a:rPr lang="tr-TR" sz="1600" dirty="0" smtClean="0"/>
              <a:t> </a:t>
            </a:r>
            <a:r>
              <a:rPr lang="tr-TR" sz="1600" dirty="0" smtClean="0">
                <a:sym typeface="Wingdings" pitchFamily="2" charset="2"/>
              </a:rPr>
              <a:t> </a:t>
            </a:r>
            <a:r>
              <a:rPr lang="tr-TR" sz="1600" dirty="0" smtClean="0"/>
              <a:t>oral </a:t>
            </a:r>
            <a:r>
              <a:rPr lang="tr-TR" sz="1600" dirty="0" err="1"/>
              <a:t>mukozit</a:t>
            </a:r>
            <a:r>
              <a:rPr lang="tr-TR" sz="1600" dirty="0"/>
              <a:t>, </a:t>
            </a:r>
            <a:r>
              <a:rPr lang="tr-TR" sz="1600" dirty="0" err="1"/>
              <a:t>diyare</a:t>
            </a:r>
            <a:r>
              <a:rPr lang="tr-TR" sz="1600" dirty="0"/>
              <a:t> veya </a:t>
            </a:r>
            <a:r>
              <a:rPr lang="tr-TR" sz="1600" dirty="0" err="1"/>
              <a:t>özofajit</a:t>
            </a:r>
            <a:r>
              <a:rPr lang="tr-TR" sz="1600" dirty="0"/>
              <a:t> </a:t>
            </a:r>
            <a:r>
              <a:rPr lang="tr-TR" sz="1600" dirty="0" err="1"/>
              <a:t>insidans</a:t>
            </a:r>
            <a:r>
              <a:rPr lang="tr-TR" sz="1600" dirty="0"/>
              <a:t> oranlarını azaltmada </a:t>
            </a:r>
            <a:r>
              <a:rPr lang="tr-TR" sz="1600" dirty="0" smtClean="0"/>
              <a:t>başarısız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Ancak şiddetinde </a:t>
            </a:r>
            <a:r>
              <a:rPr lang="tr-TR" sz="1600" dirty="0"/>
              <a:t>önemli ölçüde </a:t>
            </a:r>
            <a:r>
              <a:rPr lang="tr-TR" sz="1600" dirty="0" smtClean="0"/>
              <a:t>iyileşme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1600" dirty="0" smtClean="0"/>
              <a:t>Vücut </a:t>
            </a:r>
            <a:r>
              <a:rPr lang="tr-TR" sz="1600" dirty="0"/>
              <a:t>ağırlığı kaybı </a:t>
            </a:r>
            <a:r>
              <a:rPr lang="tr-TR" sz="1600" dirty="0" smtClean="0"/>
              <a:t>oranında azalma</a:t>
            </a:r>
            <a:endParaRPr lang="tr-TR" sz="1600" dirty="0"/>
          </a:p>
        </p:txBody>
      </p:sp>
      <p:sp>
        <p:nvSpPr>
          <p:cNvPr id="3" name="Dikdörtgen 2"/>
          <p:cNvSpPr/>
          <p:nvPr/>
        </p:nvSpPr>
        <p:spPr>
          <a:xfrm>
            <a:off x="611560" y="1412776"/>
            <a:ext cx="3260030" cy="14401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1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Önemli </a:t>
            </a:r>
            <a:r>
              <a:rPr lang="tr-TR" b="1" dirty="0" err="1" smtClean="0">
                <a:solidFill>
                  <a:schemeClr val="bg1"/>
                </a:solidFill>
              </a:rPr>
              <a:t>İmmünonütrientler</a:t>
            </a:r>
            <a:r>
              <a:rPr lang="tr-TR" b="1" dirty="0" smtClean="0">
                <a:solidFill>
                  <a:schemeClr val="bg1"/>
                </a:solidFill>
              </a:rPr>
              <a:t> ve Etki Mekanizmaları</a:t>
            </a:r>
            <a:endParaRPr lang="tr-TR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758483399"/>
              </p:ext>
            </p:extLst>
          </p:nvPr>
        </p:nvGraphicFramePr>
        <p:xfrm>
          <a:off x="395536" y="1628800"/>
          <a:ext cx="8424936" cy="510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25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/>
            <a:r>
              <a:rPr lang="tr-TR" b="1" dirty="0" err="1" smtClean="0">
                <a:solidFill>
                  <a:schemeClr val="bg1"/>
                </a:solidFill>
              </a:rPr>
              <a:t>Arjinin</a:t>
            </a:r>
            <a:r>
              <a:rPr lang="tr-TR" b="1" dirty="0" smtClean="0">
                <a:solidFill>
                  <a:schemeClr val="bg1"/>
                </a:solidFill>
              </a:rPr>
              <a:t> 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 err="1">
                <a:solidFill>
                  <a:srgbClr val="FF0000"/>
                </a:solidFill>
              </a:rPr>
              <a:t>K</a:t>
            </a:r>
            <a:r>
              <a:rPr lang="tr-TR" b="1" dirty="0" err="1" smtClean="0">
                <a:solidFill>
                  <a:srgbClr val="FF0000"/>
                </a:solidFill>
              </a:rPr>
              <a:t>ollojen</a:t>
            </a:r>
            <a:r>
              <a:rPr lang="tr-TR" b="1" dirty="0" smtClean="0">
                <a:solidFill>
                  <a:srgbClr val="FF0000"/>
                </a:solidFill>
              </a:rPr>
              <a:t> sentezini arttırarak yara </a:t>
            </a:r>
            <a:r>
              <a:rPr lang="tr-TR" b="1" dirty="0">
                <a:solidFill>
                  <a:srgbClr val="FF0000"/>
                </a:solidFill>
              </a:rPr>
              <a:t>iyileşmesini </a:t>
            </a:r>
            <a:r>
              <a:rPr lang="tr-TR" b="1" dirty="0" smtClean="0">
                <a:solidFill>
                  <a:srgbClr val="FF0000"/>
                </a:solidFill>
              </a:rPr>
              <a:t>düzenler.</a:t>
            </a:r>
          </a:p>
          <a:p>
            <a:r>
              <a:rPr lang="tr-TR" dirty="0" smtClean="0"/>
              <a:t>T </a:t>
            </a:r>
            <a:r>
              <a:rPr lang="tr-TR" dirty="0"/>
              <a:t>hücre </a:t>
            </a:r>
            <a:r>
              <a:rPr lang="tr-TR" dirty="0" err="1"/>
              <a:t>proliferasyonunu</a:t>
            </a:r>
            <a:r>
              <a:rPr lang="tr-TR" dirty="0"/>
              <a:t>, </a:t>
            </a:r>
            <a:r>
              <a:rPr lang="tr-TR" dirty="0" smtClean="0"/>
              <a:t>NK  hücre </a:t>
            </a:r>
            <a:r>
              <a:rPr lang="tr-TR" dirty="0" err="1"/>
              <a:t>sitotoksik</a:t>
            </a:r>
            <a:r>
              <a:rPr lang="tr-TR" dirty="0"/>
              <a:t> etkisini ve </a:t>
            </a:r>
            <a:r>
              <a:rPr lang="tr-TR" dirty="0" err="1"/>
              <a:t>lenfokinler</a:t>
            </a:r>
            <a:r>
              <a:rPr lang="tr-TR" dirty="0"/>
              <a:t> tarafında aktive olan </a:t>
            </a:r>
            <a:r>
              <a:rPr lang="tr-TR" dirty="0" smtClean="0"/>
              <a:t>NK </a:t>
            </a:r>
            <a:r>
              <a:rPr lang="tr-TR" dirty="0"/>
              <a:t>hücre aktivitesini </a:t>
            </a:r>
            <a:r>
              <a:rPr lang="tr-TR" dirty="0" smtClean="0"/>
              <a:t>uyarır.</a:t>
            </a:r>
          </a:p>
          <a:p>
            <a:r>
              <a:rPr lang="tr-TR" dirty="0" smtClean="0"/>
              <a:t>Beslenme </a:t>
            </a:r>
            <a:r>
              <a:rPr lang="tr-TR" dirty="0"/>
              <a:t>durumuna göre değişmekle birlikte </a:t>
            </a:r>
            <a:r>
              <a:rPr lang="tr-TR" b="1" dirty="0">
                <a:solidFill>
                  <a:srgbClr val="FF0000"/>
                </a:solidFill>
              </a:rPr>
              <a:t>normal plazma </a:t>
            </a:r>
            <a:r>
              <a:rPr lang="tr-TR" b="1" dirty="0" err="1">
                <a:solidFill>
                  <a:srgbClr val="FF0000"/>
                </a:solidFill>
              </a:rPr>
              <a:t>arjinin</a:t>
            </a:r>
            <a:r>
              <a:rPr lang="tr-TR" b="1" dirty="0">
                <a:solidFill>
                  <a:srgbClr val="FF0000"/>
                </a:solidFill>
              </a:rPr>
              <a:t> düzeyi 95-250 µ</a:t>
            </a:r>
            <a:r>
              <a:rPr lang="tr-TR" b="1" dirty="0" err="1">
                <a:solidFill>
                  <a:srgbClr val="FF0000"/>
                </a:solidFill>
              </a:rPr>
              <a:t>mol</a:t>
            </a:r>
            <a:r>
              <a:rPr lang="tr-TR" b="1" dirty="0">
                <a:solidFill>
                  <a:srgbClr val="FF0000"/>
                </a:solidFill>
              </a:rPr>
              <a:t>/l </a:t>
            </a:r>
            <a:r>
              <a:rPr lang="tr-TR" b="1" dirty="0" err="1">
                <a:solidFill>
                  <a:srgbClr val="FF0000"/>
                </a:solidFill>
              </a:rPr>
              <a:t>dir</a:t>
            </a:r>
            <a:r>
              <a:rPr lang="tr-TR" b="1" dirty="0">
                <a:solidFill>
                  <a:srgbClr val="FF0000"/>
                </a:solidFill>
              </a:rPr>
              <a:t>. 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L-</a:t>
            </a:r>
            <a:r>
              <a:rPr lang="tr-TR" dirty="0" err="1" smtClean="0"/>
              <a:t>arjinin</a:t>
            </a:r>
            <a:r>
              <a:rPr lang="tr-TR" dirty="0" smtClean="0"/>
              <a:t> </a:t>
            </a:r>
            <a:r>
              <a:rPr lang="tr-TR" dirty="0"/>
              <a:t>oral yoldan verildiğinde daha etkindir, yarı ömrü daha uzundur. </a:t>
            </a:r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</a:rPr>
              <a:t>Uzun </a:t>
            </a:r>
            <a:r>
              <a:rPr lang="tr-TR" b="1" dirty="0">
                <a:solidFill>
                  <a:srgbClr val="FF0000"/>
                </a:solidFill>
              </a:rPr>
              <a:t>dönemli tedavilerde oral yol tercih edilmelidir </a:t>
            </a:r>
            <a:r>
              <a:rPr lang="tr-TR" dirty="0"/>
              <a:t>ve günde 30 g normal bireylerde çok iyi </a:t>
            </a:r>
            <a:r>
              <a:rPr lang="tr-TR" dirty="0" err="1"/>
              <a:t>tolere</a:t>
            </a:r>
            <a:r>
              <a:rPr lang="tr-TR" dirty="0"/>
              <a:t> edilmektedir. </a:t>
            </a:r>
            <a:endParaRPr lang="tr-TR" dirty="0" smtClean="0"/>
          </a:p>
          <a:p>
            <a:r>
              <a:rPr lang="tr-TR" dirty="0" smtClean="0"/>
              <a:t>Kırk </a:t>
            </a:r>
            <a:r>
              <a:rPr lang="tr-TR" dirty="0"/>
              <a:t>gramdan fazla alınması durumunda </a:t>
            </a:r>
            <a:r>
              <a:rPr lang="tr-TR" dirty="0" err="1"/>
              <a:t>abdominal</a:t>
            </a:r>
            <a:r>
              <a:rPr lang="tr-TR" dirty="0"/>
              <a:t> kramplar, bulantı, kusma, </a:t>
            </a:r>
            <a:r>
              <a:rPr lang="tr-TR" dirty="0" err="1"/>
              <a:t>diyare</a:t>
            </a:r>
            <a:r>
              <a:rPr lang="tr-TR" dirty="0"/>
              <a:t> </a:t>
            </a:r>
            <a:r>
              <a:rPr lang="tr-TR" dirty="0" smtClean="0"/>
              <a:t>görülebilir.</a:t>
            </a:r>
          </a:p>
          <a:p>
            <a:r>
              <a:rPr lang="tr-TR" dirty="0"/>
              <a:t>Yaklaşık %15'i </a:t>
            </a:r>
            <a:r>
              <a:rPr lang="tr-TR" dirty="0" err="1"/>
              <a:t>sitrülinden</a:t>
            </a:r>
            <a:r>
              <a:rPr lang="tr-TR" dirty="0"/>
              <a:t> sentezlenirken, geri kalanı protein dönüşümünden elde </a:t>
            </a:r>
            <a:r>
              <a:rPr lang="tr-TR" dirty="0" smtClean="0"/>
              <a:t>edilir. </a:t>
            </a:r>
            <a:r>
              <a:rPr lang="tr-TR" b="1" dirty="0" smtClean="0">
                <a:solidFill>
                  <a:srgbClr val="FF0000"/>
                </a:solidFill>
              </a:rPr>
              <a:t>Yarı </a:t>
            </a:r>
            <a:r>
              <a:rPr lang="tr-TR" b="1" dirty="0" err="1" smtClean="0">
                <a:solidFill>
                  <a:srgbClr val="FF0000"/>
                </a:solidFill>
              </a:rPr>
              <a:t>esansiyel</a:t>
            </a:r>
            <a:r>
              <a:rPr lang="tr-TR" b="1" dirty="0" smtClean="0">
                <a:solidFill>
                  <a:srgbClr val="FF0000"/>
                </a:solidFill>
              </a:rPr>
              <a:t> bir amino asittir. </a:t>
            </a:r>
          </a:p>
          <a:p>
            <a:r>
              <a:rPr lang="tr-TR" dirty="0" err="1" smtClean="0"/>
              <a:t>Endojen</a:t>
            </a:r>
            <a:r>
              <a:rPr lang="tr-TR" dirty="0" smtClean="0"/>
              <a:t> sentez </a:t>
            </a:r>
            <a:r>
              <a:rPr lang="tr-TR" dirty="0" err="1" smtClean="0"/>
              <a:t>enterositler</a:t>
            </a:r>
            <a:r>
              <a:rPr lang="tr-TR" dirty="0" smtClean="0"/>
              <a:t> ve böbreklerde olur.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14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/>
            <a:r>
              <a:rPr lang="tr-TR" b="1" dirty="0" err="1" smtClean="0">
                <a:solidFill>
                  <a:schemeClr val="bg1"/>
                </a:solidFill>
              </a:rPr>
              <a:t>Arjinin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dirty="0"/>
          </a:p>
          <a:p>
            <a:r>
              <a:rPr lang="tr-TR" dirty="0" err="1" smtClean="0"/>
              <a:t>mTOR</a:t>
            </a:r>
            <a:r>
              <a:rPr lang="tr-TR" dirty="0"/>
              <a:t> </a:t>
            </a:r>
            <a:r>
              <a:rPr lang="tr-TR" dirty="0" smtClean="0"/>
              <a:t>yolağı </a:t>
            </a:r>
            <a:r>
              <a:rPr lang="tr-TR" dirty="0"/>
              <a:t>aracılığıyla protein sentezini </a:t>
            </a:r>
            <a:r>
              <a:rPr lang="tr-TR" dirty="0" smtClean="0"/>
              <a:t>uyarır.</a:t>
            </a:r>
          </a:p>
          <a:p>
            <a:r>
              <a:rPr lang="tr-TR" dirty="0" err="1" smtClean="0"/>
              <a:t>Ornitin</a:t>
            </a:r>
            <a:r>
              <a:rPr lang="tr-TR" dirty="0"/>
              <a:t>, </a:t>
            </a:r>
            <a:r>
              <a:rPr lang="tr-TR" b="1" dirty="0">
                <a:solidFill>
                  <a:srgbClr val="FF0000"/>
                </a:solidFill>
              </a:rPr>
              <a:t>nitrik oksit</a:t>
            </a:r>
            <a:r>
              <a:rPr lang="tr-TR" dirty="0"/>
              <a:t>, </a:t>
            </a:r>
            <a:r>
              <a:rPr lang="tr-TR" dirty="0" err="1"/>
              <a:t>poliaminler</a:t>
            </a:r>
            <a:r>
              <a:rPr lang="tr-TR" dirty="0"/>
              <a:t>, </a:t>
            </a:r>
            <a:r>
              <a:rPr lang="tr-TR" dirty="0" err="1"/>
              <a:t>prolin</a:t>
            </a:r>
            <a:r>
              <a:rPr lang="tr-TR" dirty="0"/>
              <a:t>, </a:t>
            </a:r>
            <a:r>
              <a:rPr lang="tr-TR" dirty="0" err="1"/>
              <a:t>glutamik</a:t>
            </a:r>
            <a:r>
              <a:rPr lang="tr-TR" dirty="0"/>
              <a:t> asit, </a:t>
            </a:r>
            <a:r>
              <a:rPr lang="tr-TR" b="1" dirty="0" err="1" smtClean="0">
                <a:solidFill>
                  <a:srgbClr val="FF0000"/>
                </a:solidFill>
              </a:rPr>
              <a:t>glutamat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/>
              <a:t>ve </a:t>
            </a:r>
            <a:r>
              <a:rPr lang="tr-TR" b="1" dirty="0" err="1">
                <a:solidFill>
                  <a:srgbClr val="FF0000"/>
                </a:solidFill>
              </a:rPr>
              <a:t>kreatin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/>
              <a:t>gibi birçok hücresel proteinin </a:t>
            </a:r>
            <a:r>
              <a:rPr lang="tr-TR" dirty="0" smtClean="0"/>
              <a:t>döngüsü için gereklidir.</a:t>
            </a:r>
          </a:p>
          <a:p>
            <a:r>
              <a:rPr lang="tr-TR" dirty="0" err="1" smtClean="0"/>
              <a:t>Oksidatif</a:t>
            </a:r>
            <a:r>
              <a:rPr lang="tr-TR" dirty="0" smtClean="0"/>
              <a:t> </a:t>
            </a:r>
            <a:r>
              <a:rPr lang="tr-TR" dirty="0"/>
              <a:t>stresin neden olduğu hasarı azaltarak kandan </a:t>
            </a:r>
            <a:r>
              <a:rPr lang="tr-TR" b="1" dirty="0">
                <a:solidFill>
                  <a:srgbClr val="FF0000"/>
                </a:solidFill>
              </a:rPr>
              <a:t>amonyağı </a:t>
            </a:r>
            <a:r>
              <a:rPr lang="tr-TR" b="1" dirty="0" smtClean="0">
                <a:solidFill>
                  <a:srgbClr val="FF0000"/>
                </a:solidFill>
              </a:rPr>
              <a:t>temizlemek için </a:t>
            </a:r>
            <a:r>
              <a:rPr lang="tr-TR" dirty="0" smtClean="0"/>
              <a:t>gereklidir.</a:t>
            </a:r>
            <a:endParaRPr lang="tr-TR" dirty="0"/>
          </a:p>
          <a:p>
            <a:r>
              <a:rPr lang="tr-TR" dirty="0" smtClean="0"/>
              <a:t>Hücresel </a:t>
            </a:r>
            <a:r>
              <a:rPr lang="tr-TR" dirty="0"/>
              <a:t>büyüme, çoğalma ve bağışıklık tepkilerindeki rolü </a:t>
            </a:r>
            <a:r>
              <a:rPr lang="tr-TR" dirty="0" smtClean="0"/>
              <a:t>nedeniyle </a:t>
            </a:r>
            <a:r>
              <a:rPr lang="tr-TR" b="1" dirty="0" smtClean="0">
                <a:solidFill>
                  <a:srgbClr val="FF0000"/>
                </a:solidFill>
              </a:rPr>
              <a:t>kanser tedavisinde ve </a:t>
            </a:r>
            <a:r>
              <a:rPr lang="tr-TR" b="1" dirty="0">
                <a:solidFill>
                  <a:srgbClr val="FF0000"/>
                </a:solidFill>
              </a:rPr>
              <a:t>travma </a:t>
            </a:r>
            <a:r>
              <a:rPr lang="tr-TR" b="1" dirty="0" smtClean="0">
                <a:solidFill>
                  <a:srgbClr val="FF0000"/>
                </a:solidFill>
              </a:rPr>
              <a:t>nedeniyle akut cerrahi geçiren hastalarda </a:t>
            </a:r>
            <a:r>
              <a:rPr lang="tr-TR" dirty="0" smtClean="0"/>
              <a:t>iyileşme sürecine katkıda bulunur. *</a:t>
            </a:r>
            <a:endParaRPr lang="tr-TR" dirty="0"/>
          </a:p>
          <a:p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548640" y="6212051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/>
              <a:t>Rosenthal</a:t>
            </a:r>
            <a:r>
              <a:rPr lang="tr-TR" sz="800" dirty="0"/>
              <a:t> MD, </a:t>
            </a:r>
            <a:r>
              <a:rPr lang="tr-TR" sz="800" dirty="0" err="1"/>
              <a:t>Carrott</a:t>
            </a:r>
            <a:r>
              <a:rPr lang="tr-TR" sz="800" dirty="0"/>
              <a:t> PW, </a:t>
            </a:r>
            <a:r>
              <a:rPr lang="tr-TR" sz="800" dirty="0" err="1"/>
              <a:t>Patel</a:t>
            </a:r>
            <a:r>
              <a:rPr lang="tr-TR" sz="800" dirty="0"/>
              <a:t> J, </a:t>
            </a:r>
            <a:r>
              <a:rPr lang="tr-TR" sz="800" dirty="0" err="1"/>
              <a:t>Kiraly</a:t>
            </a:r>
            <a:r>
              <a:rPr lang="tr-TR" sz="800" dirty="0"/>
              <a:t> L, </a:t>
            </a:r>
            <a:r>
              <a:rPr lang="tr-TR" sz="800" dirty="0" err="1"/>
              <a:t>Martindale</a:t>
            </a:r>
            <a:r>
              <a:rPr lang="tr-TR" sz="800" dirty="0"/>
              <a:t> RG. </a:t>
            </a:r>
            <a:r>
              <a:rPr lang="tr-TR" sz="800" dirty="0" err="1"/>
              <a:t>Parenteral</a:t>
            </a:r>
            <a:r>
              <a:rPr lang="tr-TR" sz="800" dirty="0"/>
              <a:t> </a:t>
            </a:r>
            <a:r>
              <a:rPr lang="tr-TR" sz="800" dirty="0" err="1"/>
              <a:t>or</a:t>
            </a:r>
            <a:r>
              <a:rPr lang="tr-TR" sz="800" dirty="0"/>
              <a:t> </a:t>
            </a:r>
            <a:r>
              <a:rPr lang="tr-TR" sz="800" dirty="0" err="1"/>
              <a:t>Enteral</a:t>
            </a:r>
            <a:r>
              <a:rPr lang="tr-TR" sz="800" dirty="0"/>
              <a:t> </a:t>
            </a:r>
            <a:r>
              <a:rPr lang="tr-TR" sz="800" dirty="0" err="1"/>
              <a:t>Arginine</a:t>
            </a:r>
            <a:r>
              <a:rPr lang="tr-TR" sz="800" dirty="0"/>
              <a:t> </a:t>
            </a:r>
            <a:r>
              <a:rPr lang="tr-TR" sz="800" dirty="0" err="1"/>
              <a:t>Supplementation</a:t>
            </a:r>
            <a:r>
              <a:rPr lang="tr-TR" sz="800" dirty="0"/>
              <a:t> </a:t>
            </a:r>
            <a:r>
              <a:rPr lang="tr-TR" sz="800" dirty="0" err="1"/>
              <a:t>Safety</a:t>
            </a:r>
            <a:r>
              <a:rPr lang="tr-TR" sz="800" dirty="0"/>
              <a:t> </a:t>
            </a:r>
            <a:r>
              <a:rPr lang="tr-TR" sz="800" dirty="0" err="1"/>
              <a:t>and</a:t>
            </a:r>
            <a:r>
              <a:rPr lang="tr-TR" sz="800" dirty="0"/>
              <a:t> </a:t>
            </a:r>
            <a:r>
              <a:rPr lang="tr-TR" sz="800" dirty="0" err="1"/>
              <a:t>Efficacy</a:t>
            </a:r>
            <a:r>
              <a:rPr lang="tr-TR" sz="800" dirty="0"/>
              <a:t>. J </a:t>
            </a:r>
            <a:r>
              <a:rPr lang="tr-TR" sz="800" dirty="0" err="1"/>
              <a:t>Nutr</a:t>
            </a:r>
            <a:r>
              <a:rPr lang="tr-TR" sz="800" dirty="0"/>
              <a:t>. 2016 Dec;146(12):2594S-2600S. </a:t>
            </a:r>
            <a:r>
              <a:rPr lang="tr-TR" sz="800" dirty="0" err="1"/>
              <a:t>doi</a:t>
            </a:r>
            <a:r>
              <a:rPr lang="tr-TR" sz="800" dirty="0"/>
              <a:t>: 10.3945/jn.115.228544. </a:t>
            </a:r>
            <a:r>
              <a:rPr lang="tr-TR" sz="800" dirty="0" err="1"/>
              <a:t>Epub</a:t>
            </a:r>
            <a:r>
              <a:rPr lang="tr-TR" sz="800" dirty="0"/>
              <a:t> 2016 </a:t>
            </a:r>
            <a:r>
              <a:rPr lang="tr-TR" sz="800" dirty="0" err="1"/>
              <a:t>Nov</a:t>
            </a:r>
            <a:r>
              <a:rPr lang="tr-TR" sz="800" dirty="0"/>
              <a:t> 9. PMID: </a:t>
            </a:r>
            <a:r>
              <a:rPr lang="tr-TR" sz="800" dirty="0" smtClean="0"/>
              <a:t>27934650</a:t>
            </a:r>
            <a:endParaRPr lang="tr-T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88692"/>
            <a:ext cx="5169768" cy="387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11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07695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92" y="2204864"/>
            <a:ext cx="5966996" cy="4433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854257354"/>
              </p:ext>
            </p:extLst>
          </p:nvPr>
        </p:nvGraphicFramePr>
        <p:xfrm>
          <a:off x="395536" y="4748109"/>
          <a:ext cx="4032448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923928" y="530120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!!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l"/>
            <a:r>
              <a:rPr lang="tr-TR" b="1" dirty="0" err="1" smtClean="0">
                <a:solidFill>
                  <a:schemeClr val="bg1"/>
                </a:solidFill>
              </a:rPr>
              <a:t>Arjinin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95928" y="1762943"/>
            <a:ext cx="3312368" cy="1323439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14 gr/ gün </a:t>
            </a:r>
            <a:r>
              <a:rPr lang="tr-TR" sz="1600" b="1" dirty="0" err="1" smtClean="0"/>
              <a:t>arginin</a:t>
            </a:r>
            <a:endParaRPr lang="tr-TR" sz="1600" b="1" dirty="0" smtClean="0"/>
          </a:p>
          <a:p>
            <a:r>
              <a:rPr lang="tr-TR" sz="1600" b="1" dirty="0" smtClean="0"/>
              <a:t>14 gr/ gün </a:t>
            </a:r>
            <a:r>
              <a:rPr lang="tr-TR" sz="1600" b="1" dirty="0" err="1" smtClean="0"/>
              <a:t>glutamin</a:t>
            </a:r>
            <a:endParaRPr lang="tr-TR" sz="1600" b="1" dirty="0" smtClean="0"/>
          </a:p>
          <a:p>
            <a:r>
              <a:rPr lang="tr-TR" sz="1600" b="1" dirty="0" smtClean="0"/>
              <a:t>3 gr/gün </a:t>
            </a:r>
            <a:r>
              <a:rPr lang="el-GR" sz="1600" b="1" dirty="0" smtClean="0"/>
              <a:t>β-</a:t>
            </a:r>
            <a:r>
              <a:rPr lang="tr-TR" sz="1600" b="1" dirty="0" err="1"/>
              <a:t>hidroksi</a:t>
            </a:r>
            <a:r>
              <a:rPr lang="tr-TR" sz="1600" b="1" dirty="0"/>
              <a:t>-</a:t>
            </a:r>
            <a:r>
              <a:rPr lang="el-GR" sz="1600" b="1" dirty="0"/>
              <a:t>β-</a:t>
            </a:r>
            <a:r>
              <a:rPr lang="tr-TR" sz="1600" b="1" dirty="0" err="1" smtClean="0"/>
              <a:t>metilbutirat</a:t>
            </a:r>
            <a:r>
              <a:rPr lang="tr-TR" sz="1600" b="1" dirty="0" smtClean="0"/>
              <a:t> </a:t>
            </a:r>
          </a:p>
          <a:p>
            <a:r>
              <a:rPr lang="tr-TR" sz="1600" b="1" dirty="0" smtClean="0"/>
              <a:t>İleri evre </a:t>
            </a:r>
            <a:r>
              <a:rPr lang="tr-TR" sz="1600" b="1" dirty="0" err="1" smtClean="0"/>
              <a:t>solid</a:t>
            </a:r>
            <a:r>
              <a:rPr lang="tr-TR" sz="1600" b="1" dirty="0" smtClean="0"/>
              <a:t> </a:t>
            </a:r>
            <a:r>
              <a:rPr lang="tr-TR" sz="1600" b="1" dirty="0" err="1" smtClean="0"/>
              <a:t>tm</a:t>
            </a:r>
            <a:r>
              <a:rPr lang="tr-TR" sz="1600" b="1" dirty="0" smtClean="0"/>
              <a:t> </a:t>
            </a:r>
          </a:p>
          <a:p>
            <a:r>
              <a:rPr lang="tr-TR" sz="1600" b="1" dirty="0" smtClean="0"/>
              <a:t>Yağsız vücut kitlesinde artış</a:t>
            </a:r>
            <a:endParaRPr lang="tr-TR" sz="16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395536" y="3297585"/>
            <a:ext cx="3384376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Kolorectal</a:t>
            </a:r>
            <a:r>
              <a:rPr lang="tr-TR" b="1" dirty="0" smtClean="0"/>
              <a:t> kanser</a:t>
            </a:r>
          </a:p>
          <a:p>
            <a:r>
              <a:rPr lang="tr-TR" b="1" dirty="0" err="1" smtClean="0"/>
              <a:t>Pre</a:t>
            </a:r>
            <a:r>
              <a:rPr lang="tr-TR" b="1" dirty="0" smtClean="0"/>
              <a:t>-op </a:t>
            </a:r>
            <a:r>
              <a:rPr lang="tr-TR" b="1" dirty="0" err="1" smtClean="0"/>
              <a:t>Arjinin</a:t>
            </a:r>
            <a:r>
              <a:rPr lang="tr-TR" b="1" dirty="0" smtClean="0"/>
              <a:t> + </a:t>
            </a:r>
            <a:r>
              <a:rPr lang="tr-TR" b="1" dirty="0" err="1" smtClean="0"/>
              <a:t>omega</a:t>
            </a:r>
            <a:r>
              <a:rPr lang="tr-TR" b="1" dirty="0" smtClean="0"/>
              <a:t> 3 </a:t>
            </a:r>
          </a:p>
          <a:p>
            <a:r>
              <a:rPr lang="tr-TR" b="1" dirty="0" smtClean="0"/>
              <a:t>Post-op bağışıklık yanıtta iyileşme </a:t>
            </a:r>
            <a:endParaRPr lang="tr-TR" b="1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0" y="615959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/>
              <a:t>Kaźmierczak-Siedlecka</a:t>
            </a:r>
            <a:r>
              <a:rPr lang="tr-TR" sz="800" dirty="0"/>
              <a:t> K, </a:t>
            </a:r>
            <a:r>
              <a:rPr lang="tr-TR" sz="800" dirty="0" err="1"/>
              <a:t>Daca</a:t>
            </a:r>
            <a:r>
              <a:rPr lang="tr-TR" sz="800" dirty="0"/>
              <a:t> A, </a:t>
            </a:r>
            <a:r>
              <a:rPr lang="tr-TR" sz="800" dirty="0" err="1"/>
              <a:t>Folwarski</a:t>
            </a:r>
            <a:r>
              <a:rPr lang="tr-TR" sz="800" dirty="0"/>
              <a:t> M, </a:t>
            </a:r>
            <a:r>
              <a:rPr lang="tr-TR" sz="800" dirty="0" err="1"/>
              <a:t>Makarewicz</a:t>
            </a:r>
            <a:r>
              <a:rPr lang="tr-TR" sz="800" dirty="0"/>
              <a:t> W, </a:t>
            </a:r>
            <a:r>
              <a:rPr lang="tr-TR" sz="800" dirty="0" err="1"/>
              <a:t>Lebiedzińska</a:t>
            </a:r>
            <a:r>
              <a:rPr lang="tr-TR" sz="800" dirty="0"/>
              <a:t> A. </a:t>
            </a:r>
            <a:r>
              <a:rPr lang="tr-TR" sz="800" dirty="0" err="1"/>
              <a:t>Immunonutritional</a:t>
            </a:r>
            <a:r>
              <a:rPr lang="tr-TR" sz="800" dirty="0"/>
              <a:t> </a:t>
            </a:r>
            <a:r>
              <a:rPr lang="tr-TR" sz="800" dirty="0" err="1"/>
              <a:t>support</a:t>
            </a:r>
            <a:r>
              <a:rPr lang="tr-TR" sz="800" dirty="0"/>
              <a:t> as an </a:t>
            </a:r>
            <a:r>
              <a:rPr lang="tr-TR" sz="800" dirty="0" err="1"/>
              <a:t>important</a:t>
            </a:r>
            <a:r>
              <a:rPr lang="tr-TR" sz="800" dirty="0"/>
              <a:t> </a:t>
            </a:r>
            <a:r>
              <a:rPr lang="tr-TR" sz="800" dirty="0" err="1"/>
              <a:t>part</a:t>
            </a:r>
            <a:r>
              <a:rPr lang="tr-TR" sz="800" dirty="0"/>
              <a:t> of </a:t>
            </a:r>
            <a:r>
              <a:rPr lang="tr-TR" sz="800" dirty="0" err="1"/>
              <a:t>multidisciplinary</a:t>
            </a:r>
            <a:r>
              <a:rPr lang="tr-TR" sz="800" dirty="0"/>
              <a:t> anti-</a:t>
            </a:r>
            <a:r>
              <a:rPr lang="tr-TR" sz="800" dirty="0" err="1"/>
              <a:t>cancer</a:t>
            </a:r>
            <a:r>
              <a:rPr lang="tr-TR" sz="800" dirty="0"/>
              <a:t> </a:t>
            </a:r>
            <a:r>
              <a:rPr lang="tr-TR" sz="800" dirty="0" err="1"/>
              <a:t>therapy</a:t>
            </a:r>
            <a:r>
              <a:rPr lang="tr-TR" sz="800" dirty="0"/>
              <a:t>. </a:t>
            </a:r>
            <a:r>
              <a:rPr lang="tr-TR" sz="800" dirty="0" err="1"/>
              <a:t>Cent</a:t>
            </a:r>
            <a:r>
              <a:rPr lang="tr-TR" sz="800" dirty="0"/>
              <a:t> </a:t>
            </a:r>
            <a:r>
              <a:rPr lang="tr-TR" sz="800" dirty="0" err="1"/>
              <a:t>Eur</a:t>
            </a:r>
            <a:r>
              <a:rPr lang="tr-TR" sz="800" dirty="0"/>
              <a:t> J </a:t>
            </a:r>
            <a:r>
              <a:rPr lang="tr-TR" sz="800" dirty="0" err="1"/>
              <a:t>Immunol</a:t>
            </a:r>
            <a:r>
              <a:rPr lang="tr-TR" sz="800" dirty="0"/>
              <a:t>. 2020;45(4):454-460. </a:t>
            </a:r>
            <a:r>
              <a:rPr lang="tr-TR" sz="800" dirty="0" err="1"/>
              <a:t>doi</a:t>
            </a:r>
            <a:r>
              <a:rPr lang="tr-TR" sz="800" dirty="0"/>
              <a:t>: 10.5114/ceji.2020.103339. </a:t>
            </a:r>
            <a:r>
              <a:rPr lang="tr-TR" sz="800" dirty="0" err="1"/>
              <a:t>Epub</a:t>
            </a:r>
            <a:r>
              <a:rPr lang="tr-TR" sz="800" dirty="0"/>
              <a:t> 2021 </a:t>
            </a:r>
            <a:r>
              <a:rPr lang="tr-TR" sz="800" dirty="0" err="1"/>
              <a:t>Feb</a:t>
            </a:r>
            <a:r>
              <a:rPr lang="tr-TR" sz="800" dirty="0"/>
              <a:t> 4. PMID: 33613095; PMCID: PMC7882412</a:t>
            </a:r>
            <a:r>
              <a:rPr lang="tr-TR" sz="800" dirty="0" smtClean="0"/>
              <a:t>.</a:t>
            </a:r>
          </a:p>
          <a:p>
            <a:r>
              <a:rPr lang="tr-TR" sz="800" dirty="0" err="1"/>
              <a:t>Braga</a:t>
            </a:r>
            <a:r>
              <a:rPr lang="tr-TR" sz="800" dirty="0"/>
              <a:t> M, </a:t>
            </a:r>
            <a:r>
              <a:rPr lang="tr-TR" sz="800" dirty="0" err="1"/>
              <a:t>Gianotti</a:t>
            </a:r>
            <a:r>
              <a:rPr lang="tr-TR" sz="800" dirty="0"/>
              <a:t> L, </a:t>
            </a:r>
            <a:r>
              <a:rPr lang="tr-TR" sz="800" dirty="0" err="1"/>
              <a:t>Vignali</a:t>
            </a:r>
            <a:r>
              <a:rPr lang="tr-TR" sz="800" dirty="0"/>
              <a:t> A, Carlo V (2002): </a:t>
            </a:r>
            <a:r>
              <a:rPr lang="tr-TR" sz="800" dirty="0" err="1"/>
              <a:t>Preoper</a:t>
            </a:r>
            <a:r>
              <a:rPr lang="tr-TR" sz="800" dirty="0"/>
              <a:t> </a:t>
            </a:r>
            <a:r>
              <a:rPr lang="tr-TR" sz="800" dirty="0" err="1"/>
              <a:t>active</a:t>
            </a:r>
            <a:r>
              <a:rPr lang="tr-TR" sz="800" dirty="0"/>
              <a:t> oral </a:t>
            </a:r>
            <a:r>
              <a:rPr lang="tr-TR" sz="800" dirty="0" err="1"/>
              <a:t>arginine</a:t>
            </a:r>
            <a:r>
              <a:rPr lang="tr-TR" sz="800" dirty="0"/>
              <a:t> </a:t>
            </a:r>
            <a:r>
              <a:rPr lang="tr-TR" sz="800" dirty="0" err="1"/>
              <a:t>and</a:t>
            </a:r>
            <a:r>
              <a:rPr lang="tr-TR" sz="800" dirty="0"/>
              <a:t> n-3 </a:t>
            </a:r>
            <a:r>
              <a:rPr lang="tr-TR" sz="800" dirty="0" err="1"/>
              <a:t>fatty</a:t>
            </a:r>
            <a:r>
              <a:rPr lang="tr-TR" sz="800" dirty="0"/>
              <a:t> </a:t>
            </a:r>
            <a:r>
              <a:rPr lang="tr-TR" sz="800" dirty="0" err="1"/>
              <a:t>acid</a:t>
            </a:r>
            <a:r>
              <a:rPr lang="tr-TR" sz="800" dirty="0"/>
              <a:t> </a:t>
            </a:r>
            <a:r>
              <a:rPr lang="tr-TR" sz="800" dirty="0" err="1"/>
              <a:t>supplementation</a:t>
            </a:r>
            <a:r>
              <a:rPr lang="tr-TR" sz="800" dirty="0"/>
              <a:t> im </a:t>
            </a:r>
            <a:r>
              <a:rPr lang="tr-TR" sz="800" dirty="0" err="1"/>
              <a:t>proves</a:t>
            </a:r>
            <a:r>
              <a:rPr lang="tr-TR" sz="800" dirty="0"/>
              <a:t> </a:t>
            </a:r>
            <a:r>
              <a:rPr lang="tr-TR" sz="800" dirty="0" err="1"/>
              <a:t>the</a:t>
            </a:r>
            <a:r>
              <a:rPr lang="tr-TR" sz="800" dirty="0"/>
              <a:t> </a:t>
            </a:r>
            <a:r>
              <a:rPr lang="tr-TR" sz="800" dirty="0" err="1"/>
              <a:t>immunometabolic</a:t>
            </a:r>
            <a:r>
              <a:rPr lang="tr-TR" sz="800" dirty="0"/>
              <a:t> </a:t>
            </a:r>
            <a:r>
              <a:rPr lang="tr-TR" sz="800" dirty="0" err="1"/>
              <a:t>host</a:t>
            </a:r>
            <a:r>
              <a:rPr lang="tr-TR" sz="800" dirty="0"/>
              <a:t> </a:t>
            </a:r>
            <a:r>
              <a:rPr lang="tr-TR" sz="800" dirty="0" err="1"/>
              <a:t>response</a:t>
            </a:r>
            <a:r>
              <a:rPr lang="tr-TR" sz="800" dirty="0"/>
              <a:t> </a:t>
            </a:r>
            <a:r>
              <a:rPr lang="tr-TR" sz="800" dirty="0" err="1"/>
              <a:t>and</a:t>
            </a:r>
            <a:r>
              <a:rPr lang="tr-TR" sz="800" dirty="0"/>
              <a:t> </a:t>
            </a:r>
            <a:r>
              <a:rPr lang="tr-TR" sz="800" dirty="0" err="1"/>
              <a:t>outcome</a:t>
            </a:r>
            <a:r>
              <a:rPr lang="tr-TR" sz="800" dirty="0"/>
              <a:t> </a:t>
            </a:r>
            <a:r>
              <a:rPr lang="tr-TR" sz="800" dirty="0" err="1"/>
              <a:t>after</a:t>
            </a:r>
            <a:r>
              <a:rPr lang="tr-TR" sz="800" dirty="0"/>
              <a:t> </a:t>
            </a:r>
            <a:r>
              <a:rPr lang="tr-TR" sz="800" dirty="0" err="1"/>
              <a:t>colorectal</a:t>
            </a:r>
            <a:r>
              <a:rPr lang="tr-TR" sz="800" dirty="0"/>
              <a:t> </a:t>
            </a:r>
            <a:r>
              <a:rPr lang="tr-TR" sz="800" dirty="0" err="1"/>
              <a:t>resection</a:t>
            </a:r>
            <a:r>
              <a:rPr lang="tr-TR" sz="800" dirty="0"/>
              <a:t> </a:t>
            </a:r>
            <a:r>
              <a:rPr lang="tr-TR" sz="800" dirty="0" err="1"/>
              <a:t>for</a:t>
            </a:r>
            <a:r>
              <a:rPr lang="tr-TR" sz="800" dirty="0"/>
              <a:t> </a:t>
            </a:r>
            <a:r>
              <a:rPr lang="tr-TR" sz="800" dirty="0" err="1"/>
              <a:t>cancer</a:t>
            </a:r>
            <a:r>
              <a:rPr lang="tr-TR" sz="800" dirty="0"/>
              <a:t>. </a:t>
            </a:r>
            <a:r>
              <a:rPr lang="tr-TR" sz="800" dirty="0" err="1"/>
              <a:t>Surgery</a:t>
            </a:r>
            <a:r>
              <a:rPr lang="tr-TR" sz="800" dirty="0"/>
              <a:t> 132: </a:t>
            </a:r>
            <a:r>
              <a:rPr lang="tr-TR" sz="800" dirty="0" smtClean="0"/>
              <a:t>805-814     </a:t>
            </a:r>
          </a:p>
          <a:p>
            <a:r>
              <a:rPr lang="tr-TR" sz="800" dirty="0" err="1" smtClean="0"/>
              <a:t>Kanekiyo</a:t>
            </a:r>
            <a:r>
              <a:rPr lang="tr-TR" sz="800" dirty="0" smtClean="0"/>
              <a:t> S, </a:t>
            </a:r>
            <a:r>
              <a:rPr lang="tr-TR" sz="800" dirty="0" err="1" smtClean="0"/>
              <a:t>Takeda</a:t>
            </a:r>
            <a:r>
              <a:rPr lang="tr-TR" sz="800" dirty="0" smtClean="0"/>
              <a:t> S, </a:t>
            </a:r>
            <a:r>
              <a:rPr lang="tr-TR" sz="800" dirty="0" err="1" smtClean="0"/>
              <a:t>Lida</a:t>
            </a:r>
            <a:r>
              <a:rPr lang="tr-TR" sz="800" dirty="0" smtClean="0"/>
              <a:t> M, et al. (2019): </a:t>
            </a:r>
            <a:r>
              <a:rPr lang="tr-TR" sz="800" dirty="0" err="1" smtClean="0"/>
              <a:t>Efficacy</a:t>
            </a:r>
            <a:r>
              <a:rPr lang="tr-TR" sz="800" dirty="0" smtClean="0"/>
              <a:t> of </a:t>
            </a:r>
            <a:r>
              <a:rPr lang="tr-TR" sz="800" dirty="0" err="1" smtClean="0"/>
              <a:t>perioperative</a:t>
            </a:r>
            <a:r>
              <a:rPr lang="tr-TR" sz="800" dirty="0" smtClean="0"/>
              <a:t> </a:t>
            </a:r>
            <a:r>
              <a:rPr lang="tr-TR" sz="800" dirty="0" err="1" smtClean="0"/>
              <a:t>immunonutrition</a:t>
            </a:r>
            <a:r>
              <a:rPr lang="tr-TR" sz="800" dirty="0" smtClean="0"/>
              <a:t> in </a:t>
            </a:r>
            <a:r>
              <a:rPr lang="tr-TR" sz="800" dirty="0" err="1" smtClean="0"/>
              <a:t>esophageal</a:t>
            </a:r>
            <a:r>
              <a:rPr lang="tr-TR" sz="800" dirty="0" smtClean="0"/>
              <a:t> </a:t>
            </a:r>
            <a:r>
              <a:rPr lang="tr-TR" sz="800" dirty="0" err="1" smtClean="0"/>
              <a:t>cancer</a:t>
            </a:r>
            <a:r>
              <a:rPr lang="tr-TR" sz="800" dirty="0" smtClean="0"/>
              <a:t> </a:t>
            </a:r>
            <a:r>
              <a:rPr lang="tr-TR" sz="800" dirty="0" err="1" smtClean="0"/>
              <a:t>patients</a:t>
            </a:r>
            <a:r>
              <a:rPr lang="tr-TR" sz="800" dirty="0" smtClean="0"/>
              <a:t> </a:t>
            </a:r>
            <a:r>
              <a:rPr lang="tr-TR" sz="800" dirty="0" err="1" smtClean="0"/>
              <a:t>udergoing</a:t>
            </a:r>
            <a:r>
              <a:rPr lang="tr-TR" sz="800" dirty="0" smtClean="0"/>
              <a:t> </a:t>
            </a:r>
            <a:r>
              <a:rPr lang="tr-TR" sz="800" dirty="0" err="1" smtClean="0"/>
              <a:t>esophagectomy</a:t>
            </a:r>
            <a:r>
              <a:rPr lang="tr-TR" sz="800" dirty="0" smtClean="0"/>
              <a:t>. </a:t>
            </a:r>
            <a:r>
              <a:rPr lang="tr-TR" sz="800" dirty="0" err="1" smtClean="0"/>
              <a:t>Nutrition</a:t>
            </a:r>
            <a:r>
              <a:rPr lang="tr-TR" sz="800" dirty="0" smtClean="0"/>
              <a:t> 59: 96-102.</a:t>
            </a:r>
            <a:endParaRPr lang="tr-TR" sz="8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4613096" y="1762943"/>
            <a:ext cx="3744416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Baş – boyun kanser cerrahisi  </a:t>
            </a:r>
            <a:r>
              <a:rPr lang="tr-TR" dirty="0" smtClean="0">
                <a:sym typeface="Wingdings" pitchFamily="2" charset="2"/>
              </a:rPr>
              <a:t></a:t>
            </a:r>
            <a:endParaRPr lang="tr-TR" dirty="0" smtClean="0"/>
          </a:p>
          <a:p>
            <a:r>
              <a:rPr lang="tr-TR" dirty="0" smtClean="0"/>
              <a:t>*</a:t>
            </a:r>
            <a:r>
              <a:rPr lang="tr-TR" dirty="0" err="1" smtClean="0"/>
              <a:t>hospitalizyon</a:t>
            </a:r>
            <a:endParaRPr lang="tr-TR" dirty="0" smtClean="0"/>
          </a:p>
          <a:p>
            <a:r>
              <a:rPr lang="tr-TR" dirty="0" smtClean="0"/>
              <a:t>*enfeksiyon </a:t>
            </a:r>
          </a:p>
          <a:p>
            <a:r>
              <a:rPr lang="tr-TR" dirty="0" smtClean="0"/>
              <a:t>*post-op komplikasyon risklerinde azalma </a:t>
            </a:r>
            <a:endParaRPr lang="tr-TR" dirty="0"/>
          </a:p>
        </p:txBody>
      </p:sp>
      <p:sp>
        <p:nvSpPr>
          <p:cNvPr id="2" name="Metin kutusu 1"/>
          <p:cNvSpPr txBox="1"/>
          <p:nvPr/>
        </p:nvSpPr>
        <p:spPr>
          <a:xfrm>
            <a:off x="4613096" y="3501008"/>
            <a:ext cx="4063360" cy="240065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L-</a:t>
            </a:r>
            <a:r>
              <a:rPr lang="tr-TR" dirty="0" err="1"/>
              <a:t>arginin</a:t>
            </a:r>
            <a:r>
              <a:rPr lang="tr-TR" dirty="0"/>
              <a:t> </a:t>
            </a:r>
            <a:r>
              <a:rPr lang="tr-TR" dirty="0" smtClean="0">
                <a:sym typeface="Wingdings" pitchFamily="2" charset="2"/>
              </a:rPr>
              <a:t> </a:t>
            </a:r>
          </a:p>
          <a:p>
            <a:r>
              <a:rPr lang="tr-TR" dirty="0"/>
              <a:t>B</a:t>
            </a:r>
            <a:r>
              <a:rPr lang="tr-TR" dirty="0" smtClean="0"/>
              <a:t>eyin </a:t>
            </a:r>
            <a:r>
              <a:rPr lang="tr-TR" dirty="0"/>
              <a:t>metastaz </a:t>
            </a:r>
            <a:r>
              <a:rPr lang="tr-TR" dirty="0" smtClean="0"/>
              <a:t>+</a:t>
            </a:r>
          </a:p>
          <a:p>
            <a:r>
              <a:rPr lang="tr-TR" dirty="0" err="1" smtClean="0"/>
              <a:t>Radyodirençle</a:t>
            </a:r>
            <a:r>
              <a:rPr lang="tr-TR" dirty="0" smtClean="0"/>
              <a:t> </a:t>
            </a:r>
            <a:r>
              <a:rPr lang="tr-TR" dirty="0"/>
              <a:t>ilişkili </a:t>
            </a:r>
            <a:r>
              <a:rPr lang="tr-TR" dirty="0" err="1"/>
              <a:t>laktojenik</a:t>
            </a:r>
            <a:r>
              <a:rPr lang="tr-TR" dirty="0"/>
              <a:t> bir </a:t>
            </a:r>
            <a:r>
              <a:rPr lang="tr-TR" dirty="0" err="1"/>
              <a:t>fenotip</a:t>
            </a:r>
            <a:r>
              <a:rPr lang="tr-TR" dirty="0"/>
              <a:t> olan tümör </a:t>
            </a:r>
            <a:r>
              <a:rPr lang="tr-TR" dirty="0" err="1"/>
              <a:t>laktatını</a:t>
            </a:r>
            <a:r>
              <a:rPr lang="tr-TR" dirty="0"/>
              <a:t> </a:t>
            </a:r>
            <a:r>
              <a:rPr lang="tr-TR" dirty="0" smtClean="0"/>
              <a:t>azaltarak NO </a:t>
            </a:r>
            <a:r>
              <a:rPr lang="tr-TR" dirty="0"/>
              <a:t>aracılı bir </a:t>
            </a:r>
            <a:r>
              <a:rPr lang="tr-TR" dirty="0" smtClean="0"/>
              <a:t>mekanizmayla </a:t>
            </a:r>
            <a:r>
              <a:rPr lang="tr-TR" dirty="0" err="1" smtClean="0"/>
              <a:t>radyosensitizasyonu</a:t>
            </a:r>
            <a:r>
              <a:rPr lang="tr-TR" dirty="0" smtClean="0"/>
              <a:t> artırıyor.  </a:t>
            </a:r>
          </a:p>
          <a:p>
            <a:endParaRPr lang="tr-TR" dirty="0"/>
          </a:p>
          <a:p>
            <a:r>
              <a:rPr lang="tr-TR" sz="800" dirty="0" err="1" smtClean="0"/>
              <a:t>Marullo</a:t>
            </a:r>
            <a:r>
              <a:rPr lang="tr-TR" sz="800" dirty="0" smtClean="0"/>
              <a:t> </a:t>
            </a:r>
            <a:r>
              <a:rPr lang="tr-TR" sz="800" dirty="0"/>
              <a:t>R, Castro M, </a:t>
            </a:r>
            <a:r>
              <a:rPr lang="tr-TR" sz="800" dirty="0" err="1"/>
              <a:t>Yomtoubian</a:t>
            </a:r>
            <a:r>
              <a:rPr lang="tr-TR" sz="800" dirty="0"/>
              <a:t> S et al (2021) </a:t>
            </a:r>
            <a:r>
              <a:rPr lang="tr-TR" sz="800" dirty="0" err="1"/>
              <a:t>The</a:t>
            </a:r>
            <a:r>
              <a:rPr lang="tr-TR" sz="800" dirty="0"/>
              <a:t> </a:t>
            </a:r>
            <a:r>
              <a:rPr lang="tr-TR" sz="800" dirty="0" err="1"/>
              <a:t>metabolic</a:t>
            </a:r>
            <a:r>
              <a:rPr lang="tr-TR" sz="800" dirty="0"/>
              <a:t> </a:t>
            </a:r>
            <a:r>
              <a:rPr lang="tr-TR" sz="800" dirty="0" err="1"/>
              <a:t>adaptation</a:t>
            </a:r>
            <a:r>
              <a:rPr lang="tr-TR" sz="800" dirty="0"/>
              <a:t> </a:t>
            </a:r>
            <a:r>
              <a:rPr lang="tr-TR" sz="800" dirty="0" err="1"/>
              <a:t>evoked</a:t>
            </a:r>
            <a:r>
              <a:rPr lang="tr-TR" sz="800" dirty="0"/>
              <a:t> </a:t>
            </a:r>
            <a:r>
              <a:rPr lang="tr-TR" sz="800" dirty="0" err="1"/>
              <a:t>by</a:t>
            </a:r>
            <a:r>
              <a:rPr lang="tr-TR" sz="800" dirty="0"/>
              <a:t> </a:t>
            </a:r>
            <a:r>
              <a:rPr lang="tr-TR" sz="800" dirty="0" err="1"/>
              <a:t>arginine</a:t>
            </a:r>
            <a:r>
              <a:rPr lang="tr-TR" sz="800" dirty="0"/>
              <a:t> </a:t>
            </a:r>
            <a:r>
              <a:rPr lang="tr-TR" sz="800" dirty="0" err="1"/>
              <a:t>enhances</a:t>
            </a:r>
            <a:r>
              <a:rPr lang="tr-TR" sz="800" dirty="0"/>
              <a:t> </a:t>
            </a:r>
            <a:r>
              <a:rPr lang="tr-TR" sz="800" dirty="0" err="1"/>
              <a:t>the</a:t>
            </a:r>
            <a:r>
              <a:rPr lang="tr-TR" sz="800" dirty="0"/>
              <a:t> </a:t>
            </a:r>
            <a:r>
              <a:rPr lang="tr-TR" sz="800" dirty="0" err="1"/>
              <a:t>effect</a:t>
            </a:r>
            <a:r>
              <a:rPr lang="tr-TR" sz="800" dirty="0"/>
              <a:t> of </a:t>
            </a:r>
            <a:r>
              <a:rPr lang="tr-TR" sz="800" dirty="0" err="1"/>
              <a:t>radiation</a:t>
            </a:r>
            <a:r>
              <a:rPr lang="tr-TR" sz="800" dirty="0"/>
              <a:t> in </a:t>
            </a:r>
            <a:r>
              <a:rPr lang="tr-TR" sz="800" dirty="0" err="1"/>
              <a:t>brain</a:t>
            </a:r>
            <a:r>
              <a:rPr lang="tr-TR" sz="800" dirty="0"/>
              <a:t> </a:t>
            </a:r>
            <a:r>
              <a:rPr lang="tr-TR" sz="800" dirty="0" err="1"/>
              <a:t>metastases</a:t>
            </a:r>
            <a:r>
              <a:rPr lang="tr-TR" sz="800" dirty="0"/>
              <a:t>. </a:t>
            </a:r>
            <a:r>
              <a:rPr lang="tr-TR" sz="800" dirty="0" err="1"/>
              <a:t>Sci</a:t>
            </a:r>
            <a:r>
              <a:rPr lang="tr-TR" sz="800" dirty="0"/>
              <a:t> </a:t>
            </a:r>
            <a:r>
              <a:rPr lang="tr-TR" sz="800" dirty="0" err="1"/>
              <a:t>Adv</a:t>
            </a:r>
            <a:r>
              <a:rPr lang="tr-TR" sz="800" dirty="0"/>
              <a:t>. https:// </a:t>
            </a:r>
            <a:r>
              <a:rPr lang="tr-TR" sz="800" dirty="0" err="1"/>
              <a:t>doi</a:t>
            </a:r>
            <a:r>
              <a:rPr lang="tr-TR" sz="800" dirty="0"/>
              <a:t>. org/ 10. 1126/ SCIADV. ABG1964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395536" y="4437112"/>
            <a:ext cx="4068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ASPEN </a:t>
            </a:r>
            <a:r>
              <a:rPr lang="tr-TR" b="1" dirty="0" smtClean="0">
                <a:sym typeface="Wingdings" pitchFamily="2" charset="2"/>
              </a:rPr>
              <a:t> </a:t>
            </a:r>
          </a:p>
          <a:p>
            <a:r>
              <a:rPr lang="tr-TR" b="1" dirty="0" err="1" smtClean="0">
                <a:sym typeface="Wingdings" pitchFamily="2" charset="2"/>
              </a:rPr>
              <a:t>Arjinin</a:t>
            </a:r>
            <a:r>
              <a:rPr lang="tr-TR" b="1" dirty="0" smtClean="0">
                <a:sym typeface="Wingdings" pitchFamily="2" charset="2"/>
              </a:rPr>
              <a:t> + nükleik asit + </a:t>
            </a:r>
            <a:r>
              <a:rPr lang="tr-TR" b="1" dirty="0" err="1" smtClean="0">
                <a:sym typeface="Wingdings" pitchFamily="2" charset="2"/>
              </a:rPr>
              <a:t>esansiyel</a:t>
            </a:r>
            <a:r>
              <a:rPr lang="tr-TR" b="1" dirty="0" smtClean="0">
                <a:sym typeface="Wingdings" pitchFamily="2" charset="2"/>
              </a:rPr>
              <a:t> ya  </a:t>
            </a:r>
          </a:p>
          <a:p>
            <a:r>
              <a:rPr lang="tr-TR" b="1" dirty="0" err="1" smtClean="0">
                <a:sym typeface="Wingdings" pitchFamily="2" charset="2"/>
              </a:rPr>
              <a:t>Malnutre</a:t>
            </a:r>
            <a:r>
              <a:rPr lang="tr-TR" b="1" dirty="0" smtClean="0">
                <a:sym typeface="Wingdings" pitchFamily="2" charset="2"/>
              </a:rPr>
              <a:t> post-op </a:t>
            </a:r>
            <a:r>
              <a:rPr lang="tr-TR" b="1" dirty="0" err="1" smtClean="0">
                <a:sym typeface="Wingdings" pitchFamily="2" charset="2"/>
              </a:rPr>
              <a:t>major</a:t>
            </a:r>
            <a:r>
              <a:rPr lang="tr-TR" b="1" dirty="0" smtClean="0">
                <a:sym typeface="Wingdings" pitchFamily="2" charset="2"/>
              </a:rPr>
              <a:t> kanser op olan hastalar için  Kanıt A </a:t>
            </a:r>
            <a:endParaRPr lang="tr-T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51" y="4718740"/>
            <a:ext cx="245745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35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tr-TR" b="1" dirty="0" err="1" smtClean="0"/>
              <a:t>Glutamin</a:t>
            </a:r>
            <a:r>
              <a:rPr lang="tr-TR" b="1" dirty="0" smtClean="0"/>
              <a:t>  </a:t>
            </a:r>
            <a:endParaRPr lang="tr-TR" b="1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sz="3200" b="1" dirty="0" err="1" smtClean="0">
                <a:solidFill>
                  <a:srgbClr val="FFC000"/>
                </a:solidFill>
              </a:rPr>
              <a:t>Non-esansiyel</a:t>
            </a:r>
            <a:r>
              <a:rPr lang="tr-TR" sz="3200" b="1" dirty="0" smtClean="0">
                <a:solidFill>
                  <a:srgbClr val="FFC000"/>
                </a:solidFill>
              </a:rPr>
              <a:t>, ancak </a:t>
            </a:r>
            <a:r>
              <a:rPr lang="tr-TR" sz="3200" b="1" dirty="0" err="1" smtClean="0">
                <a:solidFill>
                  <a:srgbClr val="FFC000"/>
                </a:solidFill>
              </a:rPr>
              <a:t>katabolik</a:t>
            </a:r>
            <a:r>
              <a:rPr lang="tr-TR" sz="3200" b="1" dirty="0" smtClean="0">
                <a:solidFill>
                  <a:srgbClr val="FFC000"/>
                </a:solidFill>
              </a:rPr>
              <a:t> süreçlerde </a:t>
            </a:r>
            <a:r>
              <a:rPr lang="tr-TR" sz="3200" b="1" dirty="0" err="1" smtClean="0">
                <a:solidFill>
                  <a:srgbClr val="FFC000"/>
                </a:solidFill>
              </a:rPr>
              <a:t>esansiyel</a:t>
            </a:r>
            <a:r>
              <a:rPr lang="tr-TR" sz="3200" b="1" dirty="0" smtClean="0">
                <a:solidFill>
                  <a:srgbClr val="FFC000"/>
                </a:solidFill>
              </a:rPr>
              <a:t> duruma gelen bir amino asittir. </a:t>
            </a:r>
          </a:p>
          <a:p>
            <a:endParaRPr lang="tr-TR" sz="3200" dirty="0" smtClean="0"/>
          </a:p>
          <a:p>
            <a:r>
              <a:rPr lang="tr-TR" sz="3200" dirty="0"/>
              <a:t>Stres durumlarında gereksinim duyulan </a:t>
            </a:r>
            <a:r>
              <a:rPr lang="tr-TR" sz="3200" dirty="0" err="1"/>
              <a:t>glutamin</a:t>
            </a:r>
            <a:r>
              <a:rPr lang="tr-TR" sz="3200" dirty="0"/>
              <a:t> miktarı artmaktadır. Bu gibi durumlarda dışarıdan </a:t>
            </a:r>
            <a:r>
              <a:rPr lang="tr-TR" sz="3200" dirty="0" err="1"/>
              <a:t>glutamin</a:t>
            </a:r>
            <a:r>
              <a:rPr lang="tr-TR" sz="3200" dirty="0"/>
              <a:t> desteği yapılmazsa plazmadaki </a:t>
            </a:r>
            <a:r>
              <a:rPr lang="tr-TR" sz="3200" dirty="0" err="1"/>
              <a:t>glutamin</a:t>
            </a:r>
            <a:r>
              <a:rPr lang="tr-TR" sz="3200" dirty="0"/>
              <a:t> miktarı azalır ve </a:t>
            </a:r>
            <a:r>
              <a:rPr lang="tr-TR" sz="3200" b="1" dirty="0"/>
              <a:t>kas dokusu yıkılmaya başlar. </a:t>
            </a:r>
            <a:endParaRPr lang="tr-TR" sz="3200" b="1" dirty="0" smtClean="0"/>
          </a:p>
          <a:p>
            <a:endParaRPr lang="tr-TR" sz="3200" dirty="0" smtClean="0"/>
          </a:p>
          <a:p>
            <a:r>
              <a:rPr lang="tr-TR" sz="3200" dirty="0" smtClean="0"/>
              <a:t>Vücut </a:t>
            </a:r>
            <a:r>
              <a:rPr lang="tr-TR" sz="3200" dirty="0" err="1"/>
              <a:t>glutamini</a:t>
            </a:r>
            <a:r>
              <a:rPr lang="tr-TR" sz="3200" dirty="0"/>
              <a:t> temin etmek amacıyla </a:t>
            </a:r>
            <a:r>
              <a:rPr lang="tr-TR" sz="3200" dirty="0" err="1"/>
              <a:t>krebs</a:t>
            </a:r>
            <a:r>
              <a:rPr lang="tr-TR" sz="3200" dirty="0"/>
              <a:t> döngüsü esnasında oluşan </a:t>
            </a:r>
            <a:r>
              <a:rPr lang="tr-TR" sz="3200" b="1" dirty="0" smtClean="0"/>
              <a:t>α </a:t>
            </a:r>
            <a:r>
              <a:rPr lang="tr-TR" sz="3200" b="1" dirty="0" err="1" smtClean="0"/>
              <a:t>ketoglutaratı</a:t>
            </a:r>
            <a:r>
              <a:rPr lang="tr-TR" sz="3200" b="1" dirty="0" smtClean="0"/>
              <a:t> </a:t>
            </a:r>
            <a:r>
              <a:rPr lang="tr-TR" sz="3200" dirty="0"/>
              <a:t>önce </a:t>
            </a:r>
            <a:r>
              <a:rPr lang="tr-TR" sz="3200" dirty="0" err="1"/>
              <a:t>glutamata</a:t>
            </a:r>
            <a:r>
              <a:rPr lang="tr-TR" sz="3200" dirty="0"/>
              <a:t> ardından </a:t>
            </a:r>
            <a:r>
              <a:rPr lang="tr-TR" sz="3200" dirty="0" err="1"/>
              <a:t>glutamine</a:t>
            </a:r>
            <a:r>
              <a:rPr lang="tr-TR" sz="3200" dirty="0"/>
              <a:t> dönüştürür. </a:t>
            </a:r>
            <a:r>
              <a:rPr lang="tr-TR" sz="3200" dirty="0" smtClean="0"/>
              <a:t>Böyle bir durumda </a:t>
            </a:r>
            <a:r>
              <a:rPr lang="tr-TR" sz="3200" b="1" dirty="0" err="1">
                <a:solidFill>
                  <a:srgbClr val="FF0000"/>
                </a:solidFill>
              </a:rPr>
              <a:t>ekzojen</a:t>
            </a:r>
            <a:r>
              <a:rPr lang="tr-TR" sz="3200" b="1" dirty="0">
                <a:solidFill>
                  <a:srgbClr val="FF0000"/>
                </a:solidFill>
              </a:rPr>
              <a:t> </a:t>
            </a:r>
            <a:r>
              <a:rPr lang="tr-TR" sz="3200" b="1" dirty="0" err="1">
                <a:solidFill>
                  <a:srgbClr val="FF0000"/>
                </a:solidFill>
              </a:rPr>
              <a:t>glutamin</a:t>
            </a:r>
            <a:r>
              <a:rPr lang="tr-TR" sz="3200" b="1" dirty="0">
                <a:solidFill>
                  <a:srgbClr val="FF0000"/>
                </a:solidFill>
              </a:rPr>
              <a:t> sağlanması </a:t>
            </a:r>
            <a:r>
              <a:rPr lang="tr-TR" sz="3200" b="1" dirty="0" smtClean="0">
                <a:solidFill>
                  <a:srgbClr val="FF0000"/>
                </a:solidFill>
              </a:rPr>
              <a:t>bu </a:t>
            </a:r>
            <a:r>
              <a:rPr lang="tr-TR" sz="3200" b="1" dirty="0" err="1">
                <a:solidFill>
                  <a:srgbClr val="FF0000"/>
                </a:solidFill>
              </a:rPr>
              <a:t>katabolik</a:t>
            </a:r>
            <a:r>
              <a:rPr lang="tr-TR" sz="3200" b="1" dirty="0">
                <a:solidFill>
                  <a:srgbClr val="FF0000"/>
                </a:solidFill>
              </a:rPr>
              <a:t> etkiyi minimuma </a:t>
            </a:r>
            <a:r>
              <a:rPr lang="tr-TR" sz="3200" b="1" dirty="0" smtClean="0">
                <a:solidFill>
                  <a:srgbClr val="FF0000"/>
                </a:solidFill>
              </a:rPr>
              <a:t>indirir.</a:t>
            </a:r>
            <a:endParaRPr lang="tr-TR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38600" cy="6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80737"/>
            <a:ext cx="4427984" cy="295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4913784" y="6022359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/>
              <a:t>YassineMrabet</a:t>
            </a:r>
            <a:r>
              <a:rPr lang="tr-TR" sz="800" dirty="0"/>
              <a:t>, </a:t>
            </a:r>
            <a:r>
              <a:rPr lang="tr-TR" sz="800" dirty="0" err="1"/>
              <a:t>TotoBaggins</a:t>
            </a:r>
            <a:r>
              <a:rPr lang="tr-TR" sz="800" dirty="0"/>
              <a:t> - Bu dosya başka bir dosyadan çıkarıldı, CC BY-SA 3.0, https://commons.wikimedia.org/w/index.php?curid=3996054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251520" y="6022359"/>
            <a:ext cx="4248472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tr-TR" sz="1400" b="1" dirty="0"/>
              <a:t>Stres durumunda </a:t>
            </a:r>
            <a:r>
              <a:rPr lang="tr-TR" sz="1400" b="1" dirty="0" smtClean="0"/>
              <a:t>0.37-0.5 </a:t>
            </a:r>
            <a:r>
              <a:rPr lang="tr-TR" sz="1400" b="1" dirty="0"/>
              <a:t>g/kg/gün ek </a:t>
            </a:r>
            <a:r>
              <a:rPr lang="tr-TR" sz="1400" b="1" dirty="0" err="1"/>
              <a:t>glutamin</a:t>
            </a:r>
            <a:r>
              <a:rPr lang="tr-TR" sz="1400" b="1" dirty="0"/>
              <a:t> ihtiyacı olduğu kabul </a:t>
            </a:r>
            <a:r>
              <a:rPr lang="tr-TR" sz="1400" b="1" dirty="0" smtClean="0"/>
              <a:t>edilmektedir.</a:t>
            </a:r>
            <a:endParaRPr lang="tr-TR" sz="1400" b="1" dirty="0"/>
          </a:p>
        </p:txBody>
      </p:sp>
      <p:sp>
        <p:nvSpPr>
          <p:cNvPr id="2" name="Metin kutusu 1"/>
          <p:cNvSpPr txBox="1"/>
          <p:nvPr/>
        </p:nvSpPr>
        <p:spPr>
          <a:xfrm>
            <a:off x="4283081" y="4893413"/>
            <a:ext cx="2929800" cy="58477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tr-TR" sz="3200" b="1" dirty="0" err="1" smtClean="0"/>
              <a:t>Glutaminoliz</a:t>
            </a:r>
            <a:r>
              <a:rPr lang="tr-TR" sz="3200" b="1" dirty="0" smtClean="0"/>
              <a:t>  !! </a:t>
            </a:r>
            <a:endParaRPr lang="tr-TR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880732"/>
            <a:ext cx="1088341" cy="108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val="811724200"/>
              </p:ext>
            </p:extLst>
          </p:nvPr>
        </p:nvGraphicFramePr>
        <p:xfrm>
          <a:off x="467544" y="195835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9108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r>
              <a:rPr lang="tr-TR" sz="3200" dirty="0" smtClean="0"/>
              <a:t>Mide </a:t>
            </a:r>
            <a:r>
              <a:rPr lang="tr-TR" sz="3200" dirty="0" err="1" smtClean="0"/>
              <a:t>ca</a:t>
            </a:r>
            <a:r>
              <a:rPr lang="tr-TR" sz="3200" dirty="0" smtClean="0"/>
              <a:t> </a:t>
            </a:r>
            <a:r>
              <a:rPr lang="tr-TR" sz="3200" dirty="0" smtClean="0">
                <a:sym typeface="Wingdings" pitchFamily="2" charset="2"/>
              </a:rPr>
              <a:t> </a:t>
            </a:r>
            <a:r>
              <a:rPr lang="tr-TR" sz="3200" dirty="0" err="1" smtClean="0"/>
              <a:t>Gastrektomi</a:t>
            </a:r>
            <a:r>
              <a:rPr lang="tr-TR" sz="3200" dirty="0" smtClean="0"/>
              <a:t> sonrası (</a:t>
            </a:r>
            <a:r>
              <a:rPr lang="tr-TR" sz="3200" dirty="0"/>
              <a:t> n = </a:t>
            </a:r>
            <a:r>
              <a:rPr lang="tr-TR" sz="3200" dirty="0" smtClean="0"/>
              <a:t>124) </a:t>
            </a:r>
            <a:r>
              <a:rPr lang="tr-TR" sz="3200" dirty="0" err="1" smtClean="0"/>
              <a:t>glutaminin</a:t>
            </a:r>
            <a:r>
              <a:rPr lang="tr-TR" sz="3200" dirty="0" smtClean="0"/>
              <a:t> , </a:t>
            </a:r>
            <a:r>
              <a:rPr lang="tr-TR" sz="3200" dirty="0" err="1" smtClean="0"/>
              <a:t>arginin</a:t>
            </a:r>
            <a:r>
              <a:rPr lang="tr-TR" sz="3200" dirty="0"/>
              <a:t>, </a:t>
            </a:r>
            <a:r>
              <a:rPr lang="tr-TR" sz="3200" dirty="0" smtClean="0"/>
              <a:t>omega-3 ve nükleotidler </a:t>
            </a:r>
            <a:r>
              <a:rPr lang="tr-TR" sz="3200" dirty="0"/>
              <a:t>ile kombinasyon halinde </a:t>
            </a:r>
            <a:r>
              <a:rPr lang="tr-TR" sz="3200" dirty="0" err="1" smtClean="0"/>
              <a:t>enteral</a:t>
            </a:r>
            <a:r>
              <a:rPr lang="tr-TR" sz="3200" dirty="0" smtClean="0"/>
              <a:t> kullanılmasının </a:t>
            </a:r>
            <a:r>
              <a:rPr lang="tr-TR" sz="3200" b="1" dirty="0"/>
              <a:t>bağışıklık sisteminin işleyişini iyileştirdiği </a:t>
            </a:r>
            <a:r>
              <a:rPr lang="tr-TR" sz="3200" b="1" dirty="0" smtClean="0"/>
              <a:t>gözlemlenmiştir.</a:t>
            </a:r>
          </a:p>
          <a:p>
            <a:pPr marL="0" indent="0">
              <a:buNone/>
            </a:pPr>
            <a:endParaRPr lang="tr-TR" sz="3200" dirty="0" smtClean="0"/>
          </a:p>
          <a:p>
            <a:r>
              <a:rPr lang="tr-TR" sz="3200" dirty="0" smtClean="0"/>
              <a:t>CD4</a:t>
            </a:r>
            <a:r>
              <a:rPr lang="tr-TR" sz="3200" dirty="0"/>
              <a:t> + ve CD3 + oranı ve CD4 + /CD8 + , </a:t>
            </a:r>
            <a:r>
              <a:rPr lang="tr-TR" sz="3200" dirty="0" err="1"/>
              <a:t>IgG</a:t>
            </a:r>
            <a:r>
              <a:rPr lang="tr-TR" sz="3200" dirty="0"/>
              <a:t>, </a:t>
            </a:r>
            <a:r>
              <a:rPr lang="tr-TR" sz="3200" dirty="0" err="1"/>
              <a:t>IgM</a:t>
            </a:r>
            <a:r>
              <a:rPr lang="tr-TR" sz="3200" dirty="0"/>
              <a:t>, </a:t>
            </a:r>
            <a:r>
              <a:rPr lang="tr-TR" sz="3200" dirty="0" err="1"/>
              <a:t>IgA</a:t>
            </a:r>
            <a:r>
              <a:rPr lang="tr-TR" sz="3200" dirty="0"/>
              <a:t> oranı, standart </a:t>
            </a:r>
            <a:r>
              <a:rPr lang="tr-TR" sz="3200" dirty="0" err="1"/>
              <a:t>enteral</a:t>
            </a:r>
            <a:r>
              <a:rPr lang="tr-TR" sz="3200" dirty="0"/>
              <a:t> </a:t>
            </a:r>
            <a:r>
              <a:rPr lang="tr-TR" sz="3200" dirty="0" err="1"/>
              <a:t>formülasyonla</a:t>
            </a:r>
            <a:r>
              <a:rPr lang="tr-TR" sz="3200" dirty="0"/>
              <a:t> tedavi edilenlere kıyasla </a:t>
            </a:r>
            <a:r>
              <a:rPr lang="tr-TR" sz="3200" b="1" dirty="0" err="1"/>
              <a:t>immünonütrisyon</a:t>
            </a:r>
            <a:r>
              <a:rPr lang="tr-TR" sz="3200" b="1" dirty="0"/>
              <a:t> alan grupta daha </a:t>
            </a:r>
            <a:r>
              <a:rPr lang="tr-TR" sz="3200" b="1" dirty="0" smtClean="0"/>
              <a:t>yüksek.</a:t>
            </a:r>
            <a:endParaRPr lang="tr-TR" sz="1500" dirty="0"/>
          </a:p>
          <a:p>
            <a:pPr marL="0" indent="0">
              <a:buNone/>
            </a:pPr>
            <a:endParaRPr lang="tr-TR" sz="1500" dirty="0" smtClean="0"/>
          </a:p>
          <a:p>
            <a:pPr marL="0" indent="0">
              <a:buNone/>
            </a:pPr>
            <a:endParaRPr lang="tr-TR" sz="1500" dirty="0" smtClean="0"/>
          </a:p>
          <a:p>
            <a:pPr marL="0" indent="0">
              <a:buNone/>
            </a:pPr>
            <a:endParaRPr lang="tr-TR" sz="1500" dirty="0" smtClean="0"/>
          </a:p>
          <a:p>
            <a:pPr marL="0" indent="0">
              <a:buNone/>
            </a:pPr>
            <a:endParaRPr lang="tr-TR" sz="1500" dirty="0"/>
          </a:p>
          <a:p>
            <a:pPr marL="0" indent="0">
              <a:buNone/>
            </a:pPr>
            <a:endParaRPr lang="tr-TR" sz="1500" dirty="0" smtClean="0"/>
          </a:p>
          <a:p>
            <a:pPr marL="0" indent="0">
              <a:buNone/>
            </a:pPr>
            <a:r>
              <a:rPr lang="tr-TR" sz="1500" dirty="0" smtClean="0"/>
              <a:t>*</a:t>
            </a:r>
            <a:r>
              <a:rPr lang="tr-TR" sz="1500" dirty="0" err="1"/>
              <a:t>Li</a:t>
            </a:r>
            <a:r>
              <a:rPr lang="tr-TR" sz="1500" dirty="0"/>
              <a:t> K, </a:t>
            </a:r>
            <a:r>
              <a:rPr lang="tr-TR" sz="1500" dirty="0" err="1"/>
              <a:t>Xu</a:t>
            </a:r>
            <a:r>
              <a:rPr lang="tr-TR" sz="1500" dirty="0"/>
              <a:t> Y, Hu Y, </a:t>
            </a:r>
            <a:r>
              <a:rPr lang="tr-TR" sz="1500" dirty="0" err="1"/>
              <a:t>Liu</a:t>
            </a:r>
            <a:r>
              <a:rPr lang="tr-TR" sz="1500" dirty="0"/>
              <a:t> Y, </a:t>
            </a:r>
            <a:r>
              <a:rPr lang="tr-TR" sz="1500" dirty="0" err="1"/>
              <a:t>Chen</a:t>
            </a:r>
            <a:r>
              <a:rPr lang="tr-TR" sz="1500" dirty="0"/>
              <a:t> X, </a:t>
            </a:r>
            <a:r>
              <a:rPr lang="tr-TR" sz="1500" dirty="0" err="1"/>
              <a:t>Zhou</a:t>
            </a:r>
            <a:r>
              <a:rPr lang="tr-TR" sz="1500" dirty="0"/>
              <a:t> Y. </a:t>
            </a:r>
            <a:r>
              <a:rPr lang="tr-TR" sz="1500" dirty="0" err="1"/>
              <a:t>Effect</a:t>
            </a:r>
            <a:r>
              <a:rPr lang="tr-TR" sz="1500" dirty="0"/>
              <a:t> of </a:t>
            </a:r>
            <a:r>
              <a:rPr lang="tr-TR" sz="1500" dirty="0" err="1"/>
              <a:t>Enteral</a:t>
            </a:r>
            <a:r>
              <a:rPr lang="tr-TR" sz="1500" dirty="0"/>
              <a:t> </a:t>
            </a:r>
            <a:r>
              <a:rPr lang="tr-TR" sz="1500" dirty="0" err="1"/>
              <a:t>Immunonutrition</a:t>
            </a:r>
            <a:r>
              <a:rPr lang="tr-TR" sz="1500" dirty="0"/>
              <a:t> on </a:t>
            </a:r>
            <a:r>
              <a:rPr lang="tr-TR" sz="1500" dirty="0" err="1"/>
              <a:t>Immune</a:t>
            </a:r>
            <a:r>
              <a:rPr lang="tr-TR" sz="1500" dirty="0"/>
              <a:t>, </a:t>
            </a:r>
            <a:r>
              <a:rPr lang="tr-TR" sz="1500" dirty="0" err="1"/>
              <a:t>Inflammatory</a:t>
            </a:r>
            <a:r>
              <a:rPr lang="tr-TR" sz="1500" dirty="0"/>
              <a:t> </a:t>
            </a:r>
            <a:r>
              <a:rPr lang="tr-TR" sz="1500" dirty="0" err="1"/>
              <a:t>Markers</a:t>
            </a:r>
            <a:r>
              <a:rPr lang="tr-TR" sz="1500" dirty="0"/>
              <a:t> </a:t>
            </a:r>
            <a:r>
              <a:rPr lang="tr-TR" sz="1500" dirty="0" err="1"/>
              <a:t>and</a:t>
            </a:r>
            <a:r>
              <a:rPr lang="tr-TR" sz="1500" dirty="0"/>
              <a:t> </a:t>
            </a:r>
            <a:r>
              <a:rPr lang="tr-TR" sz="1500" dirty="0" err="1"/>
              <a:t>Nutritional</a:t>
            </a:r>
            <a:r>
              <a:rPr lang="tr-TR" sz="1500" dirty="0"/>
              <a:t> </a:t>
            </a:r>
            <a:r>
              <a:rPr lang="tr-TR" sz="1500" dirty="0" err="1"/>
              <a:t>Status</a:t>
            </a:r>
            <a:r>
              <a:rPr lang="tr-TR" sz="1500" dirty="0"/>
              <a:t> in </a:t>
            </a:r>
            <a:r>
              <a:rPr lang="tr-TR" sz="1500" dirty="0" err="1"/>
              <a:t>Gastric</a:t>
            </a:r>
            <a:r>
              <a:rPr lang="tr-TR" sz="1500" dirty="0"/>
              <a:t> </a:t>
            </a:r>
            <a:r>
              <a:rPr lang="tr-TR" sz="1500" dirty="0" err="1"/>
              <a:t>Cancer</a:t>
            </a:r>
            <a:r>
              <a:rPr lang="tr-TR" sz="1500" dirty="0"/>
              <a:t> </a:t>
            </a:r>
            <a:r>
              <a:rPr lang="tr-TR" sz="1500" dirty="0" err="1"/>
              <a:t>Patients</a:t>
            </a:r>
            <a:r>
              <a:rPr lang="tr-TR" sz="1500" dirty="0"/>
              <a:t> </a:t>
            </a:r>
            <a:r>
              <a:rPr lang="tr-TR" sz="1500" dirty="0" err="1"/>
              <a:t>Undergoing</a:t>
            </a:r>
            <a:r>
              <a:rPr lang="tr-TR" sz="1500" dirty="0"/>
              <a:t> </a:t>
            </a:r>
            <a:r>
              <a:rPr lang="tr-TR" sz="1500" dirty="0" err="1"/>
              <a:t>Gastrectomy</a:t>
            </a:r>
            <a:r>
              <a:rPr lang="tr-TR" sz="1500" dirty="0"/>
              <a:t>: A </a:t>
            </a:r>
            <a:r>
              <a:rPr lang="tr-TR" sz="1500" dirty="0" err="1"/>
              <a:t>Randomized</a:t>
            </a:r>
            <a:r>
              <a:rPr lang="tr-TR" sz="1500" dirty="0"/>
              <a:t> </a:t>
            </a:r>
            <a:r>
              <a:rPr lang="tr-TR" sz="1500" dirty="0" err="1"/>
              <a:t>Double-Blinded</a:t>
            </a:r>
            <a:r>
              <a:rPr lang="tr-TR" sz="1500" dirty="0"/>
              <a:t> </a:t>
            </a:r>
            <a:r>
              <a:rPr lang="tr-TR" sz="1500" dirty="0" err="1"/>
              <a:t>Controlled</a:t>
            </a:r>
            <a:r>
              <a:rPr lang="tr-TR" sz="1500" dirty="0"/>
              <a:t> Trial. </a:t>
            </a:r>
            <a:r>
              <a:rPr lang="tr-TR" sz="1500" i="1" dirty="0"/>
              <a:t>J </a:t>
            </a:r>
            <a:r>
              <a:rPr lang="tr-TR" sz="1500" i="1" dirty="0" err="1"/>
              <a:t>Invest</a:t>
            </a:r>
            <a:r>
              <a:rPr lang="tr-TR" sz="1500" i="1" dirty="0"/>
              <a:t> </a:t>
            </a:r>
            <a:r>
              <a:rPr lang="tr-TR" sz="1500" i="1" dirty="0" err="1"/>
              <a:t>Surg</a:t>
            </a:r>
            <a:r>
              <a:rPr lang="tr-TR" sz="1500" dirty="0"/>
              <a:t>. 2020;33(10):950-959. doi:10.1080/08941939.2019.1569736</a:t>
            </a: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tr-TR" b="1" dirty="0" err="1" smtClean="0"/>
              <a:t>Glutamin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827584" y="2348880"/>
            <a:ext cx="3384376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1115616" y="2708920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GALT </a:t>
            </a:r>
          </a:p>
          <a:p>
            <a:r>
              <a:rPr lang="tr-TR" dirty="0" smtClean="0">
                <a:solidFill>
                  <a:schemeClr val="bg1"/>
                </a:solidFill>
                <a:ea typeface="Calibri"/>
                <a:cs typeface="Times New Roman"/>
              </a:rPr>
              <a:t>(</a:t>
            </a:r>
            <a:r>
              <a:rPr lang="tr-TR" dirty="0">
                <a:solidFill>
                  <a:schemeClr val="bg1"/>
                </a:solidFill>
                <a:ea typeface="Calibri"/>
                <a:cs typeface="Times New Roman"/>
              </a:rPr>
              <a:t>Gut-</a:t>
            </a:r>
            <a:r>
              <a:rPr lang="tr-TR" dirty="0" err="1">
                <a:solidFill>
                  <a:schemeClr val="bg1"/>
                </a:solidFill>
                <a:ea typeface="Calibri"/>
                <a:cs typeface="Times New Roman"/>
              </a:rPr>
              <a:t>Associated</a:t>
            </a:r>
            <a:r>
              <a:rPr lang="tr-TR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endParaRPr lang="tr-TR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r>
              <a:rPr lang="tr-TR" dirty="0" err="1" smtClean="0">
                <a:solidFill>
                  <a:schemeClr val="bg1"/>
                </a:solidFill>
                <a:ea typeface="Calibri"/>
                <a:cs typeface="Times New Roman"/>
              </a:rPr>
              <a:t>Lymphoid</a:t>
            </a:r>
            <a:r>
              <a:rPr lang="tr-TR" dirty="0" smtClean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tr-TR" dirty="0" err="1">
                <a:solidFill>
                  <a:schemeClr val="bg1"/>
                </a:solidFill>
                <a:ea typeface="Calibri"/>
                <a:cs typeface="Times New Roman"/>
              </a:rPr>
              <a:t>Tissue</a:t>
            </a:r>
            <a:r>
              <a:rPr lang="tr-TR" dirty="0">
                <a:solidFill>
                  <a:schemeClr val="bg1"/>
                </a:solidFill>
                <a:ea typeface="Calibri"/>
                <a:cs typeface="Times New Roman"/>
              </a:rPr>
              <a:t>) 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115616" y="400506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</a:rPr>
              <a:t>Proinflamatuar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lang="tr-TR" b="1" dirty="0" err="1" smtClean="0">
                <a:solidFill>
                  <a:schemeClr val="bg1"/>
                </a:solidFill>
              </a:rPr>
              <a:t>sitokin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9" name="Aşağı Ok 8"/>
          <p:cNvSpPr/>
          <p:nvPr/>
        </p:nvSpPr>
        <p:spPr>
          <a:xfrm>
            <a:off x="3131840" y="4005064"/>
            <a:ext cx="432048" cy="64633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1115616" y="49411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Mukus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1" name="Yukarı Ok 10"/>
          <p:cNvSpPr/>
          <p:nvPr/>
        </p:nvSpPr>
        <p:spPr>
          <a:xfrm>
            <a:off x="2105456" y="4836148"/>
            <a:ext cx="268608" cy="474352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5-Nokta Yıldız 11"/>
          <p:cNvSpPr/>
          <p:nvPr/>
        </p:nvSpPr>
        <p:spPr>
          <a:xfrm>
            <a:off x="2998676" y="2856711"/>
            <a:ext cx="698376" cy="72008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827584" y="602128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10 gr / gün </a:t>
            </a:r>
            <a:r>
              <a:rPr lang="tr-TR" dirty="0" smtClean="0">
                <a:sym typeface="Wingdings" pitchFamily="2" charset="2"/>
              </a:rPr>
              <a:t> N</a:t>
            </a:r>
            <a:endParaRPr lang="tr-TR" dirty="0" smtClean="0"/>
          </a:p>
          <a:p>
            <a:r>
              <a:rPr lang="tr-TR" dirty="0" smtClean="0"/>
              <a:t>20-40 gr / gün </a:t>
            </a:r>
            <a:r>
              <a:rPr lang="tr-TR" dirty="0" smtClean="0">
                <a:sym typeface="Wingdings" pitchFamily="2" charset="2"/>
              </a:rPr>
              <a:t> Stres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96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95536" y="1916833"/>
            <a:ext cx="3528392" cy="21236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tr-TR" b="1" dirty="0" smtClean="0"/>
          </a:p>
          <a:p>
            <a:r>
              <a:rPr lang="tr-TR" b="1" dirty="0" smtClean="0"/>
              <a:t>KRT sürecinde </a:t>
            </a:r>
            <a:r>
              <a:rPr lang="tr-TR" b="1" dirty="0" err="1" smtClean="0"/>
              <a:t>parenteral</a:t>
            </a:r>
            <a:r>
              <a:rPr lang="tr-TR" b="1" dirty="0" smtClean="0"/>
              <a:t> </a:t>
            </a:r>
            <a:r>
              <a:rPr lang="tr-TR" b="1" dirty="0" err="1" smtClean="0"/>
              <a:t>glutamin</a:t>
            </a:r>
            <a:endParaRPr lang="tr-TR" b="1" dirty="0" smtClean="0"/>
          </a:p>
          <a:p>
            <a:r>
              <a:rPr lang="tr-TR" b="1" dirty="0" smtClean="0"/>
              <a:t>IL-6  &amp; IL-8 </a:t>
            </a:r>
            <a:endParaRPr lang="tr-TR" b="1" dirty="0"/>
          </a:p>
          <a:p>
            <a:r>
              <a:rPr lang="tr-TR" b="1" dirty="0"/>
              <a:t>B</a:t>
            </a:r>
            <a:r>
              <a:rPr lang="tr-TR" b="1" dirty="0" smtClean="0"/>
              <a:t>ağırsak mukozasının korunması </a:t>
            </a:r>
          </a:p>
          <a:p>
            <a:r>
              <a:rPr lang="tr-TR" b="1" dirty="0" smtClean="0"/>
              <a:t>Bakteriyel </a:t>
            </a:r>
            <a:r>
              <a:rPr lang="tr-TR" b="1" dirty="0" err="1" smtClean="0"/>
              <a:t>translokasyonun</a:t>
            </a:r>
            <a:r>
              <a:rPr lang="tr-TR" b="1" dirty="0" smtClean="0"/>
              <a:t> önlenmesi</a:t>
            </a:r>
          </a:p>
          <a:p>
            <a:r>
              <a:rPr lang="tr-TR" sz="800" dirty="0" err="1" smtClean="0"/>
              <a:t>Yoshida</a:t>
            </a:r>
            <a:r>
              <a:rPr lang="tr-TR" sz="800" dirty="0"/>
              <a:t>, S et al. “</a:t>
            </a:r>
            <a:r>
              <a:rPr lang="tr-TR" sz="800" dirty="0" err="1"/>
              <a:t>Glutamine</a:t>
            </a:r>
            <a:r>
              <a:rPr lang="tr-TR" sz="800" dirty="0"/>
              <a:t> </a:t>
            </a:r>
            <a:r>
              <a:rPr lang="tr-TR" sz="800" dirty="0" err="1"/>
              <a:t>supplementation</a:t>
            </a:r>
            <a:r>
              <a:rPr lang="tr-TR" sz="800" dirty="0"/>
              <a:t> in </a:t>
            </a:r>
            <a:r>
              <a:rPr lang="tr-TR" sz="800" dirty="0" err="1"/>
              <a:t>cancer</a:t>
            </a:r>
            <a:r>
              <a:rPr lang="tr-TR" sz="800" dirty="0"/>
              <a:t> </a:t>
            </a:r>
            <a:r>
              <a:rPr lang="tr-TR" sz="800" dirty="0" err="1"/>
              <a:t>patients</a:t>
            </a:r>
            <a:r>
              <a:rPr lang="tr-TR" sz="800" dirty="0"/>
              <a:t>.” </a:t>
            </a:r>
            <a:r>
              <a:rPr lang="tr-TR" sz="800" i="1" dirty="0" err="1"/>
              <a:t>Nutrition</a:t>
            </a:r>
            <a:r>
              <a:rPr lang="tr-TR" sz="800" i="1" dirty="0"/>
              <a:t> (</a:t>
            </a:r>
            <a:r>
              <a:rPr lang="tr-TR" sz="800" i="1" dirty="0" err="1"/>
              <a:t>Burbank</a:t>
            </a:r>
            <a:r>
              <a:rPr lang="tr-TR" sz="800" i="1" dirty="0"/>
              <a:t>, Los Angeles </a:t>
            </a:r>
            <a:r>
              <a:rPr lang="tr-TR" sz="800" i="1" dirty="0" err="1"/>
              <a:t>County</a:t>
            </a:r>
            <a:r>
              <a:rPr lang="tr-TR" sz="800" i="1" dirty="0"/>
              <a:t>, </a:t>
            </a:r>
            <a:r>
              <a:rPr lang="tr-TR" sz="800" i="1" dirty="0" err="1"/>
              <a:t>Calif</a:t>
            </a:r>
            <a:r>
              <a:rPr lang="tr-TR" sz="800" i="1" dirty="0"/>
              <a:t>.)</a:t>
            </a:r>
            <a:r>
              <a:rPr lang="tr-TR" sz="800" dirty="0"/>
              <a:t> </a:t>
            </a:r>
            <a:r>
              <a:rPr lang="tr-TR" sz="800" dirty="0" err="1"/>
              <a:t>vol</a:t>
            </a:r>
            <a:r>
              <a:rPr lang="tr-TR" sz="800" dirty="0"/>
              <a:t>. 17,9 (2001): 766-8. doi:10.1016/s0899-9007(01)00629-3</a:t>
            </a:r>
          </a:p>
        </p:txBody>
      </p:sp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tr-TR" b="1" dirty="0" err="1" smtClean="0"/>
              <a:t>Glutamin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7" name="Aşağı Ok 6"/>
          <p:cNvSpPr/>
          <p:nvPr/>
        </p:nvSpPr>
        <p:spPr>
          <a:xfrm>
            <a:off x="1619672" y="2547484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395536" y="4221088"/>
            <a:ext cx="7344816" cy="1723549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Kemik </a:t>
            </a:r>
            <a:r>
              <a:rPr lang="tr-TR" b="1" dirty="0"/>
              <a:t>iliği transplantasyonu ve yüksek doz kemoterapi sonrasında gelişen </a:t>
            </a:r>
            <a:r>
              <a:rPr lang="tr-TR" b="1" dirty="0" err="1"/>
              <a:t>mukozitin</a:t>
            </a:r>
            <a:r>
              <a:rPr lang="tr-TR" b="1" dirty="0"/>
              <a:t> </a:t>
            </a:r>
            <a:r>
              <a:rPr lang="tr-TR" b="1" dirty="0" err="1" smtClean="0"/>
              <a:t>insidansında</a:t>
            </a:r>
            <a:r>
              <a:rPr lang="tr-TR" b="1" dirty="0" smtClean="0"/>
              <a:t> ve şiddetinde azalma  ile  ilgili.* (E)</a:t>
            </a:r>
          </a:p>
          <a:p>
            <a:r>
              <a:rPr lang="tr-TR" b="1" dirty="0" smtClean="0"/>
              <a:t>Hastanede </a:t>
            </a:r>
            <a:r>
              <a:rPr lang="tr-TR" b="1" dirty="0"/>
              <a:t>kalış süresinde </a:t>
            </a:r>
            <a:r>
              <a:rPr lang="tr-TR" b="1" dirty="0" smtClean="0"/>
              <a:t>kısalma</a:t>
            </a:r>
            <a:endParaRPr lang="tr-TR" b="1" dirty="0"/>
          </a:p>
          <a:p>
            <a:r>
              <a:rPr lang="tr-TR" b="1" dirty="0"/>
              <a:t>Enfeksiyon riskinde azalma </a:t>
            </a:r>
          </a:p>
          <a:p>
            <a:endParaRPr lang="tr-TR" dirty="0"/>
          </a:p>
          <a:p>
            <a:r>
              <a:rPr lang="tr-TR" sz="800" dirty="0" smtClean="0"/>
              <a:t>*</a:t>
            </a:r>
            <a:r>
              <a:rPr lang="tr-TR" sz="800" dirty="0" err="1" smtClean="0"/>
              <a:t>Anderson</a:t>
            </a:r>
            <a:r>
              <a:rPr lang="tr-TR" sz="800" dirty="0" smtClean="0"/>
              <a:t> </a:t>
            </a:r>
            <a:r>
              <a:rPr lang="tr-TR" sz="800" dirty="0"/>
              <a:t>PM, Lalla RV. </a:t>
            </a:r>
            <a:r>
              <a:rPr lang="tr-TR" sz="800" dirty="0" err="1"/>
              <a:t>Glutamine</a:t>
            </a:r>
            <a:r>
              <a:rPr lang="tr-TR" sz="800" dirty="0"/>
              <a:t> </a:t>
            </a:r>
            <a:r>
              <a:rPr lang="tr-TR" sz="800" dirty="0" err="1"/>
              <a:t>for</a:t>
            </a:r>
            <a:r>
              <a:rPr lang="tr-TR" sz="800" dirty="0"/>
              <a:t> </a:t>
            </a:r>
            <a:r>
              <a:rPr lang="tr-TR" sz="800" dirty="0" err="1"/>
              <a:t>Amelioration</a:t>
            </a:r>
            <a:r>
              <a:rPr lang="tr-TR" sz="800" dirty="0"/>
              <a:t> of </a:t>
            </a:r>
            <a:r>
              <a:rPr lang="tr-TR" sz="800" dirty="0" err="1"/>
              <a:t>Radiation</a:t>
            </a:r>
            <a:r>
              <a:rPr lang="tr-TR" sz="800" dirty="0"/>
              <a:t> </a:t>
            </a:r>
            <a:r>
              <a:rPr lang="tr-TR" sz="800" dirty="0" err="1"/>
              <a:t>and</a:t>
            </a:r>
            <a:r>
              <a:rPr lang="tr-TR" sz="800" dirty="0"/>
              <a:t> </a:t>
            </a:r>
            <a:r>
              <a:rPr lang="tr-TR" sz="800" dirty="0" err="1"/>
              <a:t>Chemotherapy</a:t>
            </a:r>
            <a:r>
              <a:rPr lang="tr-TR" sz="800" dirty="0"/>
              <a:t> </a:t>
            </a:r>
            <a:r>
              <a:rPr lang="tr-TR" sz="800" dirty="0" err="1"/>
              <a:t>Associated</a:t>
            </a:r>
            <a:r>
              <a:rPr lang="tr-TR" sz="800" dirty="0"/>
              <a:t> </a:t>
            </a:r>
            <a:r>
              <a:rPr lang="tr-TR" sz="800" dirty="0" err="1"/>
              <a:t>Mucositis</a:t>
            </a:r>
            <a:r>
              <a:rPr lang="tr-TR" sz="800" dirty="0"/>
              <a:t> </a:t>
            </a:r>
            <a:r>
              <a:rPr lang="tr-TR" sz="800" dirty="0" err="1"/>
              <a:t>during</a:t>
            </a:r>
            <a:r>
              <a:rPr lang="tr-TR" sz="800" dirty="0"/>
              <a:t> </a:t>
            </a:r>
            <a:r>
              <a:rPr lang="tr-TR" sz="800" dirty="0" err="1"/>
              <a:t>Cancer</a:t>
            </a:r>
            <a:r>
              <a:rPr lang="tr-TR" sz="800" dirty="0"/>
              <a:t> </a:t>
            </a:r>
            <a:r>
              <a:rPr lang="tr-TR" sz="800" dirty="0" err="1"/>
              <a:t>Therapy</a:t>
            </a:r>
            <a:r>
              <a:rPr lang="tr-TR" sz="800" dirty="0"/>
              <a:t>. </a:t>
            </a:r>
            <a:r>
              <a:rPr lang="tr-TR" sz="800" dirty="0" err="1"/>
              <a:t>Nutrients</a:t>
            </a:r>
            <a:r>
              <a:rPr lang="tr-TR" sz="800" dirty="0"/>
              <a:t>. 2020 </a:t>
            </a:r>
            <a:r>
              <a:rPr lang="tr-TR" sz="800" dirty="0" err="1"/>
              <a:t>Jun</a:t>
            </a:r>
            <a:r>
              <a:rPr lang="tr-TR" sz="800" dirty="0"/>
              <a:t> 4;12(6):1675. </a:t>
            </a:r>
            <a:r>
              <a:rPr lang="tr-TR" sz="800" dirty="0" err="1"/>
              <a:t>doi</a:t>
            </a:r>
            <a:r>
              <a:rPr lang="tr-TR" sz="800" dirty="0"/>
              <a:t>: 10.3390/nu12061675. PMID: 32512833; PMCID: PMC7352314.</a:t>
            </a:r>
            <a:endParaRPr lang="tr-TR" sz="800" dirty="0" smtClean="0"/>
          </a:p>
        </p:txBody>
      </p:sp>
      <p:sp>
        <p:nvSpPr>
          <p:cNvPr id="9" name="Metin kutusu 8"/>
          <p:cNvSpPr txBox="1"/>
          <p:nvPr/>
        </p:nvSpPr>
        <p:spPr>
          <a:xfrm>
            <a:off x="4154640" y="1916833"/>
            <a:ext cx="4881856" cy="2185214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Mide kanseri - </a:t>
            </a:r>
            <a:r>
              <a:rPr lang="tr-TR" sz="2000" b="1" dirty="0" err="1" smtClean="0"/>
              <a:t>parenteral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glutamin</a:t>
            </a:r>
            <a:endParaRPr lang="tr-TR" sz="2000" b="1" dirty="0" smtClean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İmmün</a:t>
            </a:r>
            <a:r>
              <a:rPr lang="tr-TR" dirty="0" smtClean="0"/>
              <a:t> </a:t>
            </a:r>
            <a:r>
              <a:rPr lang="tr-TR" dirty="0"/>
              <a:t>sistem göstergeleri ve albümin 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Diyare</a:t>
            </a:r>
            <a:r>
              <a:rPr lang="tr-TR" dirty="0" smtClean="0"/>
              <a:t> </a:t>
            </a:r>
            <a:r>
              <a:rPr lang="tr-TR" dirty="0" err="1" smtClean="0"/>
              <a:t>insidansında</a:t>
            </a:r>
            <a:r>
              <a:rPr lang="tr-TR" dirty="0" smtClean="0"/>
              <a:t>  </a:t>
            </a:r>
          </a:p>
          <a:p>
            <a:endParaRPr lang="tr-TR" dirty="0" smtClean="0"/>
          </a:p>
          <a:p>
            <a:r>
              <a:rPr lang="tr-TR" sz="800" dirty="0" smtClean="0"/>
              <a:t>(</a:t>
            </a:r>
            <a:r>
              <a:rPr lang="tr-TR" sz="800" dirty="0" err="1" smtClean="0"/>
              <a:t>Zheng</a:t>
            </a:r>
            <a:r>
              <a:rPr lang="tr-TR" sz="800" dirty="0"/>
              <a:t>, </a:t>
            </a:r>
            <a:r>
              <a:rPr lang="tr-TR" sz="800" dirty="0" err="1"/>
              <a:t>Zhao</a:t>
            </a:r>
            <a:r>
              <a:rPr lang="tr-TR" sz="800" dirty="0"/>
              <a:t> et al. </a:t>
            </a:r>
            <a:r>
              <a:rPr lang="tr-TR" sz="800" dirty="0" smtClean="0"/>
              <a:t>2013)</a:t>
            </a:r>
            <a:endParaRPr lang="tr-TR" sz="800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95536" y="6093296"/>
            <a:ext cx="601972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Baş-boyun kanserli hastalarda  </a:t>
            </a:r>
            <a:r>
              <a:rPr lang="tr-TR" dirty="0" smtClean="0">
                <a:sym typeface="Wingdings" pitchFamily="2" charset="2"/>
              </a:rPr>
              <a:t> (E)</a:t>
            </a:r>
            <a:endParaRPr lang="tr-TR" dirty="0" smtClean="0"/>
          </a:p>
          <a:p>
            <a:r>
              <a:rPr lang="tr-TR" dirty="0" smtClean="0"/>
              <a:t>Oral </a:t>
            </a:r>
            <a:r>
              <a:rPr lang="tr-TR" dirty="0" err="1"/>
              <a:t>mukozit</a:t>
            </a:r>
            <a:r>
              <a:rPr lang="tr-TR" dirty="0"/>
              <a:t> ve radyasyonla ilişkili </a:t>
            </a:r>
            <a:r>
              <a:rPr lang="tr-TR" dirty="0" err="1"/>
              <a:t>özefajit</a:t>
            </a:r>
            <a:r>
              <a:rPr lang="tr-TR" dirty="0"/>
              <a:t> </a:t>
            </a:r>
            <a:r>
              <a:rPr lang="tr-TR" dirty="0" err="1"/>
              <a:t>insidansında</a:t>
            </a:r>
            <a:r>
              <a:rPr lang="tr-TR" dirty="0"/>
              <a:t> </a:t>
            </a:r>
            <a:r>
              <a:rPr lang="tr-TR" dirty="0" smtClean="0"/>
              <a:t>azalma</a:t>
            </a:r>
            <a:endParaRPr lang="tr-TR" sz="800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6350884" y="6372503"/>
            <a:ext cx="2360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sz="800" dirty="0">
                <a:solidFill>
                  <a:prstClr val="black"/>
                </a:solidFill>
              </a:rPr>
              <a:t>*</a:t>
            </a:r>
            <a:r>
              <a:rPr lang="tr-TR" sz="800" dirty="0" err="1">
                <a:solidFill>
                  <a:prstClr val="black"/>
                </a:solidFill>
              </a:rPr>
              <a:t>Vidal-Casariego</a:t>
            </a:r>
            <a:r>
              <a:rPr lang="tr-TR" sz="800" dirty="0">
                <a:solidFill>
                  <a:prstClr val="black"/>
                </a:solidFill>
              </a:rPr>
              <a:t>, </a:t>
            </a:r>
            <a:r>
              <a:rPr lang="tr-TR" sz="800" dirty="0" err="1">
                <a:solidFill>
                  <a:prstClr val="black"/>
                </a:solidFill>
              </a:rPr>
              <a:t>Calleja-Fernandez</a:t>
            </a:r>
            <a:r>
              <a:rPr lang="tr-TR" sz="800" dirty="0">
                <a:solidFill>
                  <a:prstClr val="black"/>
                </a:solidFill>
              </a:rPr>
              <a:t> et al. 2013</a:t>
            </a:r>
          </a:p>
          <a:p>
            <a:pPr lvl="0"/>
            <a:r>
              <a:rPr lang="tr-TR" sz="800" dirty="0">
                <a:solidFill>
                  <a:prstClr val="black"/>
                </a:solidFill>
              </a:rPr>
              <a:t>**</a:t>
            </a:r>
            <a:r>
              <a:rPr lang="tr-TR" sz="800" dirty="0" err="1">
                <a:solidFill>
                  <a:prstClr val="black"/>
                </a:solidFill>
              </a:rPr>
              <a:t>Chattopadhyay</a:t>
            </a:r>
            <a:r>
              <a:rPr lang="tr-TR" sz="800" dirty="0">
                <a:solidFill>
                  <a:prstClr val="black"/>
                </a:solidFill>
              </a:rPr>
              <a:t>, Saha et al. 2014</a:t>
            </a:r>
          </a:p>
        </p:txBody>
      </p:sp>
      <p:sp>
        <p:nvSpPr>
          <p:cNvPr id="14" name="5-Nokta Yıldız 13"/>
          <p:cNvSpPr/>
          <p:nvPr/>
        </p:nvSpPr>
        <p:spPr>
          <a:xfrm>
            <a:off x="6156176" y="4653136"/>
            <a:ext cx="936104" cy="864096"/>
          </a:xfrm>
          <a:prstGeom prst="star5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2" name="Yukarı Ok 1"/>
          <p:cNvSpPr/>
          <p:nvPr/>
        </p:nvSpPr>
        <p:spPr>
          <a:xfrm>
            <a:off x="8028384" y="2763508"/>
            <a:ext cx="216024" cy="3774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Aşağı Ok 2"/>
          <p:cNvSpPr/>
          <p:nvPr/>
        </p:nvSpPr>
        <p:spPr>
          <a:xfrm>
            <a:off x="6229726" y="3309370"/>
            <a:ext cx="242316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6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326885058"/>
              </p:ext>
            </p:extLst>
          </p:nvPr>
        </p:nvGraphicFramePr>
        <p:xfrm>
          <a:off x="899592" y="692696"/>
          <a:ext cx="70567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Çarpı 5"/>
          <p:cNvSpPr/>
          <p:nvPr/>
        </p:nvSpPr>
        <p:spPr>
          <a:xfrm>
            <a:off x="5724128" y="4437112"/>
            <a:ext cx="2304256" cy="2304256"/>
          </a:xfrm>
          <a:prstGeom prst="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6012160" y="530120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err="1" smtClean="0">
                <a:solidFill>
                  <a:schemeClr val="bg1"/>
                </a:solidFill>
              </a:rPr>
              <a:t>Malnutrisyon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tr-TR" b="1" dirty="0" err="1" smtClean="0"/>
              <a:t>Glutamin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9" name="Dikdörtgen 8"/>
          <p:cNvSpPr/>
          <p:nvPr/>
        </p:nvSpPr>
        <p:spPr>
          <a:xfrm>
            <a:off x="469504" y="1822058"/>
            <a:ext cx="7272808" cy="304698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tr-TR" sz="2000" b="1" dirty="0"/>
              <a:t>*Hematolojik </a:t>
            </a:r>
            <a:r>
              <a:rPr lang="tr-TR" sz="2000" b="1" dirty="0" err="1"/>
              <a:t>maligniteler</a:t>
            </a:r>
            <a:r>
              <a:rPr lang="tr-TR" sz="2000" b="1" dirty="0"/>
              <a:t> nedeniyle </a:t>
            </a:r>
            <a:r>
              <a:rPr lang="tr-TR" sz="2000" b="1" dirty="0" err="1"/>
              <a:t>allojenik</a:t>
            </a:r>
            <a:r>
              <a:rPr lang="tr-TR" sz="2000" b="1" dirty="0"/>
              <a:t> kemik iliği nakli yapılan kırk beş yetişkin.</a:t>
            </a:r>
          </a:p>
          <a:p>
            <a:r>
              <a:rPr lang="tr-TR" sz="2000" b="1" dirty="0"/>
              <a:t>*Standart PEN &amp; L-</a:t>
            </a:r>
            <a:r>
              <a:rPr lang="tr-TR" sz="2000" b="1" dirty="0" err="1"/>
              <a:t>glutamin</a:t>
            </a:r>
            <a:r>
              <a:rPr lang="tr-TR" sz="2000" b="1" dirty="0"/>
              <a:t> (günde 0,57 g/kg) </a:t>
            </a:r>
          </a:p>
          <a:p>
            <a:r>
              <a:rPr lang="tr-TR" sz="2000" b="1" dirty="0"/>
              <a:t>*Kemik iliği naklinden sonra </a:t>
            </a:r>
            <a:r>
              <a:rPr lang="tr-TR" sz="2000" b="1" dirty="0" err="1"/>
              <a:t>glutamin</a:t>
            </a:r>
            <a:r>
              <a:rPr lang="tr-TR" sz="2000" b="1" dirty="0"/>
              <a:t> takviyeli </a:t>
            </a:r>
            <a:r>
              <a:rPr lang="tr-TR" sz="2000" b="1" dirty="0" err="1"/>
              <a:t>parenteral</a:t>
            </a:r>
            <a:r>
              <a:rPr lang="tr-TR" sz="2000" b="1" dirty="0"/>
              <a:t> beslenme alan hastalarda, standart </a:t>
            </a:r>
            <a:r>
              <a:rPr lang="tr-TR" sz="2000" b="1" dirty="0" err="1"/>
              <a:t>parenteral</a:t>
            </a:r>
            <a:r>
              <a:rPr lang="tr-TR" sz="2000" b="1" dirty="0"/>
              <a:t> beslenme alan hastalara kıyasla nitrojen dengesi iyileşti, klinik enfeksiyon sıklığı azaldı, </a:t>
            </a:r>
            <a:r>
              <a:rPr lang="tr-TR" sz="2000" b="1" dirty="0" err="1"/>
              <a:t>mikrobiyal</a:t>
            </a:r>
            <a:r>
              <a:rPr lang="tr-TR" sz="2000" b="1" dirty="0"/>
              <a:t> </a:t>
            </a:r>
            <a:r>
              <a:rPr lang="tr-TR" sz="2000" b="1" dirty="0" err="1"/>
              <a:t>kolonizasyon</a:t>
            </a:r>
            <a:r>
              <a:rPr lang="tr-TR" sz="2000" b="1" dirty="0"/>
              <a:t> oranları düştü ve hastanede kalış süresi </a:t>
            </a:r>
            <a:r>
              <a:rPr lang="tr-TR" sz="2000" b="1" dirty="0" smtClean="0"/>
              <a:t>kısaldı.</a:t>
            </a:r>
            <a:endParaRPr lang="tr-TR" sz="800" b="1" dirty="0"/>
          </a:p>
          <a:p>
            <a:endParaRPr lang="tr-TR" sz="800" dirty="0"/>
          </a:p>
          <a:p>
            <a:endParaRPr lang="tr-TR" sz="800" dirty="0"/>
          </a:p>
          <a:p>
            <a:r>
              <a:rPr lang="tr-TR" sz="800" dirty="0" err="1"/>
              <a:t>Ziegler</a:t>
            </a:r>
            <a:r>
              <a:rPr lang="tr-TR" sz="800" dirty="0"/>
              <a:t>, T R et al. “</a:t>
            </a:r>
            <a:r>
              <a:rPr lang="tr-TR" sz="800" dirty="0" err="1"/>
              <a:t>Clinical</a:t>
            </a:r>
            <a:r>
              <a:rPr lang="tr-TR" sz="800" dirty="0"/>
              <a:t> </a:t>
            </a:r>
            <a:r>
              <a:rPr lang="tr-TR" sz="800" dirty="0" err="1"/>
              <a:t>and</a:t>
            </a:r>
            <a:r>
              <a:rPr lang="tr-TR" sz="800" dirty="0"/>
              <a:t> </a:t>
            </a:r>
            <a:r>
              <a:rPr lang="tr-TR" sz="800" dirty="0" err="1"/>
              <a:t>metabolic</a:t>
            </a:r>
            <a:r>
              <a:rPr lang="tr-TR" sz="800" dirty="0"/>
              <a:t> </a:t>
            </a:r>
            <a:r>
              <a:rPr lang="tr-TR" sz="800" dirty="0" err="1"/>
              <a:t>efficacy</a:t>
            </a:r>
            <a:r>
              <a:rPr lang="tr-TR" sz="800" dirty="0"/>
              <a:t> of </a:t>
            </a:r>
            <a:r>
              <a:rPr lang="tr-TR" sz="800" dirty="0" err="1"/>
              <a:t>glutamine-supplemented</a:t>
            </a:r>
            <a:r>
              <a:rPr lang="tr-TR" sz="800" dirty="0"/>
              <a:t> </a:t>
            </a:r>
            <a:r>
              <a:rPr lang="tr-TR" sz="800" dirty="0" err="1"/>
              <a:t>parenteral</a:t>
            </a:r>
            <a:r>
              <a:rPr lang="tr-TR" sz="800" dirty="0"/>
              <a:t> </a:t>
            </a:r>
            <a:r>
              <a:rPr lang="tr-TR" sz="800" dirty="0" err="1"/>
              <a:t>nutrition</a:t>
            </a:r>
            <a:r>
              <a:rPr lang="tr-TR" sz="800" dirty="0"/>
              <a:t> </a:t>
            </a:r>
            <a:r>
              <a:rPr lang="tr-TR" sz="800" dirty="0" err="1"/>
              <a:t>after</a:t>
            </a:r>
            <a:r>
              <a:rPr lang="tr-TR" sz="800" dirty="0"/>
              <a:t> bone </a:t>
            </a:r>
            <a:r>
              <a:rPr lang="tr-TR" sz="800" dirty="0" err="1"/>
              <a:t>marrow</a:t>
            </a:r>
            <a:r>
              <a:rPr lang="tr-TR" sz="800" dirty="0"/>
              <a:t> </a:t>
            </a:r>
            <a:r>
              <a:rPr lang="tr-TR" sz="800" dirty="0" err="1"/>
              <a:t>transplantation</a:t>
            </a:r>
            <a:r>
              <a:rPr lang="tr-TR" sz="800" dirty="0"/>
              <a:t>. A </a:t>
            </a:r>
            <a:r>
              <a:rPr lang="tr-TR" sz="800" dirty="0" err="1"/>
              <a:t>randomized</a:t>
            </a:r>
            <a:r>
              <a:rPr lang="tr-TR" sz="800" dirty="0"/>
              <a:t>, </a:t>
            </a:r>
            <a:r>
              <a:rPr lang="tr-TR" sz="800" dirty="0" err="1"/>
              <a:t>double-blind</a:t>
            </a:r>
            <a:r>
              <a:rPr lang="tr-TR" sz="800" dirty="0"/>
              <a:t>, </a:t>
            </a:r>
            <a:r>
              <a:rPr lang="tr-TR" sz="800" dirty="0" err="1"/>
              <a:t>controlled</a:t>
            </a:r>
            <a:r>
              <a:rPr lang="tr-TR" sz="800" dirty="0"/>
              <a:t> </a:t>
            </a:r>
            <a:r>
              <a:rPr lang="tr-TR" sz="800" dirty="0" err="1"/>
              <a:t>study</a:t>
            </a:r>
            <a:r>
              <a:rPr lang="tr-TR" sz="800" dirty="0"/>
              <a:t>.” </a:t>
            </a:r>
            <a:r>
              <a:rPr lang="tr-TR" sz="800" i="1" dirty="0" err="1"/>
              <a:t>Annals</a:t>
            </a:r>
            <a:r>
              <a:rPr lang="tr-TR" sz="800" i="1" dirty="0"/>
              <a:t> of </a:t>
            </a:r>
            <a:r>
              <a:rPr lang="tr-TR" sz="800" i="1" dirty="0" err="1"/>
              <a:t>internal</a:t>
            </a:r>
            <a:r>
              <a:rPr lang="tr-TR" sz="800" i="1" dirty="0"/>
              <a:t> </a:t>
            </a:r>
            <a:r>
              <a:rPr lang="tr-TR" sz="800" i="1" dirty="0" err="1"/>
              <a:t>medicine</a:t>
            </a:r>
            <a:r>
              <a:rPr lang="tr-TR" sz="800" dirty="0"/>
              <a:t> </a:t>
            </a:r>
            <a:r>
              <a:rPr lang="tr-TR" sz="800" dirty="0" err="1"/>
              <a:t>vol</a:t>
            </a:r>
            <a:r>
              <a:rPr lang="tr-TR" sz="800" dirty="0"/>
              <a:t>. 116,10 (1992): 821-8. doi:10.7326/0003-4819-116-10-821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469504" y="4993897"/>
            <a:ext cx="7774904" cy="169277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Allo</a:t>
            </a:r>
            <a:r>
              <a:rPr lang="tr-TR" dirty="0" smtClean="0"/>
              <a:t>-SCT </a:t>
            </a:r>
            <a:r>
              <a:rPr lang="tr-TR" dirty="0"/>
              <a:t>hastalarında </a:t>
            </a:r>
            <a:r>
              <a:rPr lang="tr-TR" dirty="0" err="1"/>
              <a:t>glutamin</a:t>
            </a:r>
            <a:r>
              <a:rPr lang="tr-TR" dirty="0"/>
              <a:t> takviyesinin faydaları konusunda </a:t>
            </a:r>
            <a:r>
              <a:rPr lang="tr-TR" b="1" dirty="0">
                <a:solidFill>
                  <a:srgbClr val="FF0000"/>
                </a:solidFill>
              </a:rPr>
              <a:t>çelişkili sonuçlar </a:t>
            </a:r>
            <a:r>
              <a:rPr lang="tr-TR" dirty="0" smtClean="0"/>
              <a:t>da literatürde mevcuttur. </a:t>
            </a:r>
          </a:p>
          <a:p>
            <a:r>
              <a:rPr lang="tr-TR" dirty="0" smtClean="0"/>
              <a:t>Bazı </a:t>
            </a:r>
            <a:r>
              <a:rPr lang="tr-TR" dirty="0"/>
              <a:t>çalışmalar </a:t>
            </a:r>
            <a:r>
              <a:rPr lang="tr-TR" dirty="0" err="1"/>
              <a:t>mukozit</a:t>
            </a:r>
            <a:r>
              <a:rPr lang="tr-TR" dirty="0"/>
              <a:t> şiddetini ve enfeksiyon oranlarını azaltabileceğini öne sürerken, </a:t>
            </a:r>
            <a:r>
              <a:rPr lang="tr-TR" dirty="0" smtClean="0"/>
              <a:t>bazı çalışmalarda anlamlı </a:t>
            </a:r>
            <a:r>
              <a:rPr lang="tr-TR" dirty="0"/>
              <a:t>bir fayda </a:t>
            </a:r>
            <a:r>
              <a:rPr lang="tr-TR" dirty="0" smtClean="0"/>
              <a:t>gösterilememiştir.</a:t>
            </a:r>
          </a:p>
          <a:p>
            <a:endParaRPr lang="tr-TR" sz="800" dirty="0" smtClean="0"/>
          </a:p>
          <a:p>
            <a:endParaRPr lang="tr-TR" sz="800" dirty="0"/>
          </a:p>
          <a:p>
            <a:r>
              <a:rPr lang="en-US" sz="800" dirty="0"/>
              <a:t>Andersen, S., Banks, M., Brown, T. </a:t>
            </a:r>
            <a:r>
              <a:rPr lang="en-US" sz="800" i="1" dirty="0"/>
              <a:t>et al.</a:t>
            </a:r>
            <a:r>
              <a:rPr lang="en-US" sz="800" dirty="0"/>
              <a:t> Nutrition support during allogeneic stem cell transplantation: evidence versus practice. </a:t>
            </a:r>
            <a:r>
              <a:rPr lang="en-US" sz="800" i="1" dirty="0"/>
              <a:t>Support Care Cancer</a:t>
            </a:r>
            <a:r>
              <a:rPr lang="en-US" sz="800" dirty="0"/>
              <a:t> </a:t>
            </a:r>
            <a:r>
              <a:rPr lang="en-US" sz="800" b="1" dirty="0"/>
              <a:t>28</a:t>
            </a:r>
            <a:r>
              <a:rPr lang="en-US" sz="800" dirty="0"/>
              <a:t>, 5441–5447 (2020). https://doi.org/10.1007/s00520-020-05397-x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2726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tr-TR" b="1" dirty="0" err="1" smtClean="0"/>
              <a:t>Glutamin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err="1" smtClean="0"/>
              <a:t>Non-hodgkin</a:t>
            </a:r>
            <a:r>
              <a:rPr lang="tr-TR" dirty="0" smtClean="0"/>
              <a:t> </a:t>
            </a:r>
            <a:r>
              <a:rPr lang="tr-TR" dirty="0" err="1" smtClean="0"/>
              <a:t>lenfomalı</a:t>
            </a:r>
            <a:r>
              <a:rPr lang="tr-TR" dirty="0" smtClean="0"/>
              <a:t> çocuklarda </a:t>
            </a:r>
            <a:r>
              <a:rPr lang="tr-TR" dirty="0" err="1" smtClean="0"/>
              <a:t>parenteral</a:t>
            </a:r>
            <a:r>
              <a:rPr lang="tr-TR" dirty="0" smtClean="0"/>
              <a:t> </a:t>
            </a:r>
            <a:r>
              <a:rPr lang="tr-TR" dirty="0" err="1" smtClean="0"/>
              <a:t>glutamin</a:t>
            </a:r>
            <a:r>
              <a:rPr lang="tr-TR" dirty="0" smtClean="0"/>
              <a:t> </a:t>
            </a:r>
            <a:r>
              <a:rPr lang="tr-TR" dirty="0" err="1" smtClean="0"/>
              <a:t>suplemantasyonu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</a:t>
            </a:r>
          </a:p>
          <a:p>
            <a:r>
              <a:rPr lang="tr-TR" dirty="0" smtClean="0"/>
              <a:t>Sonuçlar diğer çalışmalar ile çelişmektedir.</a:t>
            </a:r>
          </a:p>
          <a:p>
            <a:r>
              <a:rPr lang="tr-TR" dirty="0" smtClean="0"/>
              <a:t>Çalışmanın sonuçlarında </a:t>
            </a:r>
            <a:r>
              <a:rPr lang="tr-TR" dirty="0" err="1" smtClean="0"/>
              <a:t>parenteral</a:t>
            </a:r>
            <a:r>
              <a:rPr lang="tr-TR" dirty="0" smtClean="0"/>
              <a:t> </a:t>
            </a:r>
            <a:r>
              <a:rPr lang="tr-TR" dirty="0" err="1" smtClean="0"/>
              <a:t>glutamin</a:t>
            </a:r>
            <a:r>
              <a:rPr lang="tr-TR" dirty="0" smtClean="0"/>
              <a:t> </a:t>
            </a:r>
            <a:r>
              <a:rPr lang="tr-TR" dirty="0" err="1" smtClean="0"/>
              <a:t>suplemantasyonun</a:t>
            </a:r>
            <a:r>
              <a:rPr lang="tr-TR" dirty="0" smtClean="0"/>
              <a:t> </a:t>
            </a:r>
            <a:r>
              <a:rPr lang="tr-TR" dirty="0" err="1" smtClean="0"/>
              <a:t>mukozit</a:t>
            </a:r>
            <a:r>
              <a:rPr lang="tr-TR" dirty="0" smtClean="0"/>
              <a:t>, </a:t>
            </a:r>
            <a:r>
              <a:rPr lang="tr-TR" dirty="0" err="1" smtClean="0"/>
              <a:t>nötropeni</a:t>
            </a:r>
            <a:r>
              <a:rPr lang="tr-TR" dirty="0" smtClean="0"/>
              <a:t> ve hastanede kalma süresi üzerine hiçbir etkisinin bulunmadığı bildirilmektedir.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sz="1000" dirty="0" err="1" smtClean="0"/>
              <a:t>Yildirim</a:t>
            </a:r>
            <a:r>
              <a:rPr lang="tr-TR" sz="1000" dirty="0" smtClean="0"/>
              <a:t> ZK, </a:t>
            </a:r>
            <a:r>
              <a:rPr lang="tr-TR" sz="1000" dirty="0" err="1" smtClean="0"/>
              <a:t>Bidev</a:t>
            </a:r>
            <a:r>
              <a:rPr lang="tr-TR" sz="1000" dirty="0" smtClean="0"/>
              <a:t> D, </a:t>
            </a:r>
            <a:r>
              <a:rPr lang="tr-TR" sz="1000" dirty="0" err="1" smtClean="0"/>
              <a:t>Buyukavci</a:t>
            </a:r>
            <a:r>
              <a:rPr lang="tr-TR" sz="1000" dirty="0" smtClean="0"/>
              <a:t> M. </a:t>
            </a:r>
            <a:r>
              <a:rPr lang="tr-TR" sz="1000" dirty="0" err="1" smtClean="0"/>
              <a:t>Parenteral</a:t>
            </a:r>
            <a:r>
              <a:rPr lang="tr-TR" sz="1000" dirty="0" smtClean="0"/>
              <a:t> </a:t>
            </a:r>
            <a:r>
              <a:rPr lang="tr-TR" sz="1000" dirty="0" err="1" smtClean="0"/>
              <a:t>glutamine</a:t>
            </a:r>
            <a:r>
              <a:rPr lang="tr-TR" sz="1000" dirty="0" smtClean="0"/>
              <a:t> </a:t>
            </a:r>
            <a:r>
              <a:rPr lang="tr-TR" sz="1000" dirty="0" err="1" smtClean="0"/>
              <a:t>supplementation</a:t>
            </a:r>
            <a:r>
              <a:rPr lang="tr-TR" sz="1000" dirty="0" smtClean="0"/>
              <a:t> has </a:t>
            </a:r>
            <a:r>
              <a:rPr lang="tr-TR" sz="1000" dirty="0" err="1" smtClean="0"/>
              <a:t>no</a:t>
            </a:r>
            <a:r>
              <a:rPr lang="tr-TR" sz="1000" dirty="0" smtClean="0"/>
              <a:t> </a:t>
            </a:r>
            <a:r>
              <a:rPr lang="tr-TR" sz="1000" dirty="0" err="1" smtClean="0"/>
              <a:t>effect</a:t>
            </a:r>
            <a:r>
              <a:rPr lang="tr-TR" sz="1000" dirty="0" smtClean="0"/>
              <a:t> on </a:t>
            </a:r>
            <a:r>
              <a:rPr lang="tr-TR" sz="1000" dirty="0" err="1" smtClean="0"/>
              <a:t>chemotherapy-induced</a:t>
            </a:r>
            <a:r>
              <a:rPr lang="tr-TR" sz="1000" dirty="0" smtClean="0"/>
              <a:t> </a:t>
            </a:r>
            <a:r>
              <a:rPr lang="tr-TR" sz="1000" dirty="0" err="1" smtClean="0"/>
              <a:t>toxicity</a:t>
            </a:r>
            <a:r>
              <a:rPr lang="tr-TR" sz="1000" dirty="0" smtClean="0"/>
              <a:t> in </a:t>
            </a:r>
            <a:r>
              <a:rPr lang="tr-TR" sz="1000" dirty="0" err="1" smtClean="0"/>
              <a:t>children</a:t>
            </a:r>
            <a:r>
              <a:rPr lang="tr-TR" sz="1000" dirty="0" smtClean="0"/>
              <a:t> </a:t>
            </a:r>
            <a:r>
              <a:rPr lang="tr-TR" sz="1000" dirty="0" err="1" smtClean="0"/>
              <a:t>with</a:t>
            </a:r>
            <a:r>
              <a:rPr lang="tr-TR" sz="1000" dirty="0" smtClean="0"/>
              <a:t> </a:t>
            </a:r>
            <a:r>
              <a:rPr lang="tr-TR" sz="1000" dirty="0" err="1" smtClean="0"/>
              <a:t>non-Hodgkin</a:t>
            </a:r>
            <a:r>
              <a:rPr lang="tr-TR" sz="1000" dirty="0" smtClean="0"/>
              <a:t> </a:t>
            </a:r>
            <a:r>
              <a:rPr lang="tr-TR" sz="1000" dirty="0" err="1" smtClean="0"/>
              <a:t>lymphoma</a:t>
            </a:r>
            <a:r>
              <a:rPr lang="tr-TR" sz="1000" dirty="0" smtClean="0"/>
              <a:t>. </a:t>
            </a:r>
            <a:r>
              <a:rPr lang="tr-TR" sz="1000" i="1" dirty="0" smtClean="0"/>
              <a:t>J Pediatr </a:t>
            </a:r>
            <a:r>
              <a:rPr lang="tr-TR" sz="1000" i="1" dirty="0" err="1" smtClean="0"/>
              <a:t>Hematol</a:t>
            </a:r>
            <a:r>
              <a:rPr lang="tr-TR" sz="1000" i="1" dirty="0" smtClean="0"/>
              <a:t> </a:t>
            </a:r>
            <a:r>
              <a:rPr lang="tr-TR" sz="1000" i="1" dirty="0" err="1" smtClean="0"/>
              <a:t>Oncol</a:t>
            </a:r>
            <a:r>
              <a:rPr lang="tr-TR" sz="1000" dirty="0" smtClean="0"/>
              <a:t>. 2013;35(5):371-376. doi:10.1097/MPH.0b013e318282daf4</a:t>
            </a:r>
          </a:p>
          <a:p>
            <a:endParaRPr lang="tr-TR" dirty="0"/>
          </a:p>
          <a:p>
            <a:endParaRPr lang="tr-TR" dirty="0"/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60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tr-TR" b="1" dirty="0" err="1" smtClean="0"/>
              <a:t>Glutamin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solidFill>
            <a:srgbClr val="EAEAEA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dirty="0" smtClean="0"/>
              <a:t>ESPEN</a:t>
            </a:r>
          </a:p>
          <a:p>
            <a:r>
              <a:rPr lang="tr-TR" sz="2200" dirty="0" smtClean="0"/>
              <a:t>Kök </a:t>
            </a:r>
            <a:r>
              <a:rPr lang="tr-TR" sz="2200" dirty="0"/>
              <a:t>hücre nakli sırasında </a:t>
            </a:r>
            <a:r>
              <a:rPr lang="tr-TR" sz="2200" dirty="0" err="1"/>
              <a:t>glutamin</a:t>
            </a:r>
            <a:r>
              <a:rPr lang="tr-TR" sz="2200" dirty="0"/>
              <a:t> veya </a:t>
            </a:r>
            <a:r>
              <a:rPr lang="tr-TR" sz="2200" dirty="0" err="1"/>
              <a:t>eikosapentaenoik</a:t>
            </a:r>
            <a:r>
              <a:rPr lang="tr-TR" sz="2200" dirty="0"/>
              <a:t> </a:t>
            </a:r>
            <a:r>
              <a:rPr lang="tr-TR" sz="2200" dirty="0" err="1"/>
              <a:t>asitin</a:t>
            </a:r>
            <a:r>
              <a:rPr lang="tr-TR" sz="2200" dirty="0"/>
              <a:t> </a:t>
            </a:r>
            <a:r>
              <a:rPr lang="tr-TR" sz="2200" b="1" dirty="0" err="1"/>
              <a:t>enteral</a:t>
            </a:r>
            <a:r>
              <a:rPr lang="tr-TR" sz="2200" dirty="0"/>
              <a:t> uygulanması yetersiz veri nedeniyle tavsiye </a:t>
            </a:r>
            <a:r>
              <a:rPr lang="tr-TR" sz="2200" dirty="0" smtClean="0"/>
              <a:t>edilmezken </a:t>
            </a:r>
            <a:r>
              <a:rPr lang="tr-TR" sz="2200" b="1" dirty="0" smtClean="0"/>
              <a:t>(Kanıt C)</a:t>
            </a:r>
          </a:p>
          <a:p>
            <a:r>
              <a:rPr lang="tr-TR" sz="2200" dirty="0"/>
              <a:t>K</a:t>
            </a:r>
            <a:r>
              <a:rPr lang="tr-TR" sz="2200" dirty="0" smtClean="0"/>
              <a:t>emik </a:t>
            </a:r>
            <a:r>
              <a:rPr lang="tr-TR" sz="2200" dirty="0"/>
              <a:t>iliği transplantasyonu uygulanan hastaların </a:t>
            </a:r>
            <a:r>
              <a:rPr lang="tr-TR" sz="2200" dirty="0" err="1"/>
              <a:t>glutamin</a:t>
            </a:r>
            <a:r>
              <a:rPr lang="tr-TR" sz="2200" dirty="0"/>
              <a:t> eklenmiş </a:t>
            </a:r>
            <a:r>
              <a:rPr lang="tr-TR" sz="2200" b="1" dirty="0" err="1"/>
              <a:t>parenteral</a:t>
            </a:r>
            <a:r>
              <a:rPr lang="tr-TR" sz="2200" dirty="0"/>
              <a:t> beslenme tedavisinden yarar sağlayabileceği </a:t>
            </a:r>
            <a:r>
              <a:rPr lang="tr-TR" sz="2200" b="1" dirty="0" smtClean="0"/>
              <a:t>(Kanıt B) </a:t>
            </a:r>
            <a:r>
              <a:rPr lang="tr-TR" sz="2200" dirty="0" smtClean="0"/>
              <a:t>bildirilmektedir.*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900" dirty="0" smtClean="0"/>
              <a:t>*</a:t>
            </a:r>
            <a:r>
              <a:rPr lang="tr-TR" sz="900" dirty="0" err="1" smtClean="0"/>
              <a:t>Arends</a:t>
            </a:r>
            <a:r>
              <a:rPr lang="tr-TR" sz="900" dirty="0"/>
              <a:t>, </a:t>
            </a:r>
            <a:r>
              <a:rPr lang="tr-TR" sz="900" dirty="0" err="1"/>
              <a:t>Bodoky</a:t>
            </a:r>
            <a:r>
              <a:rPr lang="tr-TR" sz="900" dirty="0"/>
              <a:t> et al. 2006; </a:t>
            </a:r>
            <a:r>
              <a:rPr lang="tr-TR" sz="900" dirty="0" err="1"/>
              <a:t>Arends</a:t>
            </a:r>
            <a:r>
              <a:rPr lang="tr-TR" sz="900" dirty="0"/>
              <a:t>, </a:t>
            </a:r>
            <a:r>
              <a:rPr lang="tr-TR" sz="900" dirty="0" err="1"/>
              <a:t>Bachman</a:t>
            </a:r>
            <a:r>
              <a:rPr lang="tr-TR" sz="900" dirty="0"/>
              <a:t> et al. </a:t>
            </a:r>
            <a:r>
              <a:rPr lang="tr-TR" sz="900" dirty="0" smtClean="0"/>
              <a:t>2016</a:t>
            </a:r>
            <a:endParaRPr lang="tr-TR" sz="900" dirty="0"/>
          </a:p>
          <a:p>
            <a:pPr marL="0" indent="0">
              <a:buNone/>
            </a:pPr>
            <a:endParaRPr lang="tr-TR" sz="2200" dirty="0"/>
          </a:p>
          <a:p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2"/>
          </p:nvPr>
        </p:nvSpPr>
        <p:spPr>
          <a:solidFill>
            <a:srgbClr val="FF99CC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b="1" dirty="0" smtClean="0"/>
              <a:t>ASPEN</a:t>
            </a:r>
          </a:p>
          <a:p>
            <a:r>
              <a:rPr lang="tr-TR" sz="2200" dirty="0" smtClean="0"/>
              <a:t>Kemik </a:t>
            </a:r>
            <a:r>
              <a:rPr lang="tr-TR" sz="2200" dirty="0"/>
              <a:t>iliği transplantasyonu uygulanan hastalarda </a:t>
            </a:r>
            <a:r>
              <a:rPr lang="tr-TR" sz="2200" b="1" dirty="0" err="1"/>
              <a:t>parenteral</a:t>
            </a:r>
            <a:r>
              <a:rPr lang="tr-TR" sz="2200" b="1" dirty="0"/>
              <a:t> </a:t>
            </a:r>
            <a:r>
              <a:rPr lang="tr-TR" sz="2200" dirty="0" err="1"/>
              <a:t>glutamin</a:t>
            </a:r>
            <a:r>
              <a:rPr lang="tr-TR" sz="2200" dirty="0"/>
              <a:t> kullanımının faydalı olabileceği </a:t>
            </a:r>
            <a:r>
              <a:rPr lang="tr-TR" sz="2200" b="1" dirty="0"/>
              <a:t>K</a:t>
            </a:r>
            <a:r>
              <a:rPr lang="tr-TR" sz="2200" b="1" dirty="0" smtClean="0"/>
              <a:t>anıt C </a:t>
            </a:r>
            <a:r>
              <a:rPr lang="tr-TR" sz="2200" dirty="0" smtClean="0"/>
              <a:t>düzeyinde bildirilmektedir.*</a:t>
            </a:r>
          </a:p>
          <a:p>
            <a:endParaRPr lang="tr-TR" sz="2200" dirty="0"/>
          </a:p>
          <a:p>
            <a:endParaRPr lang="tr-TR" sz="2200" dirty="0" smtClean="0"/>
          </a:p>
          <a:p>
            <a:endParaRPr lang="tr-TR" sz="2200" dirty="0" smtClean="0"/>
          </a:p>
          <a:p>
            <a:endParaRPr lang="tr-TR" sz="2200" dirty="0"/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900" dirty="0" smtClean="0"/>
              <a:t>*</a:t>
            </a:r>
            <a:r>
              <a:rPr lang="tr-TR" sz="900" dirty="0" err="1" smtClean="0"/>
              <a:t>August</a:t>
            </a:r>
            <a:r>
              <a:rPr lang="tr-TR" sz="900" dirty="0"/>
              <a:t>, </a:t>
            </a:r>
            <a:r>
              <a:rPr lang="tr-TR" sz="900" dirty="0" err="1"/>
              <a:t>Huhmann</a:t>
            </a:r>
            <a:r>
              <a:rPr lang="tr-TR" sz="900" dirty="0"/>
              <a:t> </a:t>
            </a:r>
            <a:r>
              <a:rPr lang="tr-TR" sz="900" dirty="0" smtClean="0"/>
              <a:t>2009</a:t>
            </a:r>
            <a:endParaRPr lang="tr-TR" sz="9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906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tr-TR" b="1" dirty="0" smtClean="0"/>
              <a:t>Omega-3</a:t>
            </a:r>
            <a:endParaRPr lang="tr-TR" b="1" dirty="0"/>
          </a:p>
        </p:txBody>
      </p:sp>
      <p:sp>
        <p:nvSpPr>
          <p:cNvPr id="8" name="İçerik Yer Tutucusu 7"/>
          <p:cNvSpPr>
            <a:spLocks noGrp="1"/>
          </p:cNvSpPr>
          <p:nvPr>
            <p:ph sz="half" idx="1"/>
          </p:nvPr>
        </p:nvSpPr>
        <p:spPr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</a:rPr>
              <a:t>Omega-3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>
                <a:sym typeface="Wingdings" pitchFamily="2" charset="2"/>
              </a:rPr>
              <a:t> </a:t>
            </a:r>
            <a:r>
              <a:rPr lang="tr-TR" sz="2400" dirty="0" smtClean="0">
                <a:sym typeface="Wingdings" pitchFamily="2" charset="2"/>
              </a:rPr>
              <a:t> </a:t>
            </a:r>
            <a:r>
              <a:rPr lang="tr-TR" sz="2400" dirty="0" smtClean="0"/>
              <a:t>Alfa </a:t>
            </a:r>
            <a:r>
              <a:rPr lang="tr-TR" sz="2400" dirty="0" err="1"/>
              <a:t>Linolenik</a:t>
            </a:r>
            <a:r>
              <a:rPr lang="tr-TR" sz="2400" dirty="0"/>
              <a:t> Asit (ALA</a:t>
            </a:r>
            <a:r>
              <a:rPr lang="tr-TR" sz="2400" dirty="0" smtClean="0"/>
              <a:t>)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 </a:t>
            </a:r>
            <a:r>
              <a:rPr lang="tr-TR" sz="2400" dirty="0" smtClean="0">
                <a:sym typeface="Wingdings" pitchFamily="2" charset="2"/>
              </a:rPr>
              <a:t> </a:t>
            </a:r>
            <a:r>
              <a:rPr lang="tr-TR" sz="2400" dirty="0" err="1" smtClean="0"/>
              <a:t>Eikosapentaenoik</a:t>
            </a:r>
            <a:r>
              <a:rPr lang="tr-TR" sz="2400" dirty="0" smtClean="0"/>
              <a:t> </a:t>
            </a:r>
            <a:r>
              <a:rPr lang="tr-TR" sz="2400" dirty="0"/>
              <a:t>Asit (</a:t>
            </a:r>
            <a:r>
              <a:rPr lang="tr-TR" sz="2400" dirty="0" smtClean="0"/>
              <a:t>EPA)</a:t>
            </a:r>
          </a:p>
          <a:p>
            <a:pPr marL="0" indent="0">
              <a:buNone/>
            </a:pPr>
            <a:r>
              <a:rPr lang="tr-TR" sz="2400" dirty="0"/>
              <a:t> </a:t>
            </a:r>
            <a:r>
              <a:rPr lang="tr-TR" sz="2400" dirty="0" smtClean="0">
                <a:sym typeface="Wingdings" pitchFamily="2" charset="2"/>
              </a:rPr>
              <a:t> </a:t>
            </a:r>
            <a:r>
              <a:rPr lang="tr-TR" sz="2400" dirty="0" err="1" smtClean="0"/>
              <a:t>Dokosaheksaenoik</a:t>
            </a:r>
            <a:r>
              <a:rPr lang="tr-TR" sz="2400" dirty="0" smtClean="0"/>
              <a:t> </a:t>
            </a:r>
            <a:r>
              <a:rPr lang="tr-TR" sz="2400" dirty="0"/>
              <a:t>Asit (DHA</a:t>
            </a:r>
            <a:r>
              <a:rPr lang="tr-TR" sz="2400" dirty="0" smtClean="0"/>
              <a:t>)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solidFill>
            <a:srgbClr val="FFCC99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Omega-3'ün </a:t>
            </a:r>
            <a:r>
              <a:rPr lang="tr-TR" b="1" dirty="0" smtClean="0"/>
              <a:t>potansiyel faydaları: </a:t>
            </a:r>
          </a:p>
          <a:p>
            <a:pPr lvl="1"/>
            <a:r>
              <a:rPr lang="tr-TR" dirty="0" smtClean="0"/>
              <a:t>Hücre </a:t>
            </a:r>
            <a:r>
              <a:rPr lang="tr-TR" dirty="0"/>
              <a:t>zarı </a:t>
            </a:r>
            <a:r>
              <a:rPr lang="tr-TR" dirty="0" err="1"/>
              <a:t>stabilitesini</a:t>
            </a:r>
            <a:r>
              <a:rPr lang="tr-TR" dirty="0"/>
              <a:t> artırır.</a:t>
            </a:r>
          </a:p>
          <a:p>
            <a:pPr lvl="1"/>
            <a:r>
              <a:rPr lang="tr-TR" dirty="0" smtClean="0"/>
              <a:t>Sistemik </a:t>
            </a:r>
            <a:r>
              <a:rPr lang="tr-TR" dirty="0" err="1"/>
              <a:t>inflamatuar</a:t>
            </a:r>
            <a:r>
              <a:rPr lang="tr-TR" dirty="0"/>
              <a:t> yanıt sendromu (SIRS) ve çoklu organ </a:t>
            </a:r>
            <a:r>
              <a:rPr lang="tr-TR" dirty="0" err="1"/>
              <a:t>disfonksiyonu</a:t>
            </a:r>
            <a:r>
              <a:rPr lang="tr-TR" dirty="0"/>
              <a:t> sendromu (MODS) riskini azaltabilir.</a:t>
            </a:r>
          </a:p>
          <a:p>
            <a:pPr lvl="1"/>
            <a:r>
              <a:rPr lang="tr-TR" dirty="0" err="1"/>
              <a:t>Enfeksiyöz</a:t>
            </a:r>
            <a:r>
              <a:rPr lang="tr-TR" dirty="0"/>
              <a:t> komplikasyonların oluşumunu azaltabilir.</a:t>
            </a:r>
          </a:p>
          <a:p>
            <a:pPr lvl="1"/>
            <a:r>
              <a:rPr lang="tr-TR" dirty="0"/>
              <a:t>Tümör büyümesini engelleyebilir.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49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tr-TR" b="1" dirty="0" smtClean="0"/>
              <a:t>Omega-3</a:t>
            </a:r>
            <a:endParaRPr lang="tr-TR" b="1" dirty="0"/>
          </a:p>
        </p:txBody>
      </p:sp>
      <p:pic>
        <p:nvPicPr>
          <p:cNvPr id="5122" name="Picture 2" descr="C:\Users\Admin\Downloads\file_00000000f1f86246bc01afa12d2301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39552" y="4221088"/>
            <a:ext cx="2736304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539552" y="5949280"/>
            <a:ext cx="4392488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899592" y="3573016"/>
            <a:ext cx="2520280" cy="720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9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tr-TR" b="1" dirty="0" smtClean="0"/>
              <a:t>Omega-3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323528" y="630932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800" dirty="0" err="1"/>
              <a:t>Calder</a:t>
            </a:r>
            <a:r>
              <a:rPr lang="tr-TR" sz="800" dirty="0"/>
              <a:t> PC. Omega-3 </a:t>
            </a:r>
            <a:r>
              <a:rPr lang="tr-TR" sz="800" dirty="0" err="1"/>
              <a:t>polyunsaturated</a:t>
            </a:r>
            <a:r>
              <a:rPr lang="tr-TR" sz="800" dirty="0"/>
              <a:t> </a:t>
            </a:r>
            <a:r>
              <a:rPr lang="tr-TR" sz="800" dirty="0" err="1"/>
              <a:t>fatty</a:t>
            </a:r>
            <a:r>
              <a:rPr lang="tr-TR" sz="800" dirty="0"/>
              <a:t> </a:t>
            </a:r>
            <a:r>
              <a:rPr lang="tr-TR" sz="800" dirty="0" err="1"/>
              <a:t>acids</a:t>
            </a:r>
            <a:r>
              <a:rPr lang="tr-TR" sz="800" dirty="0"/>
              <a:t> </a:t>
            </a:r>
            <a:r>
              <a:rPr lang="tr-TR" sz="800" dirty="0" err="1"/>
              <a:t>and</a:t>
            </a:r>
            <a:r>
              <a:rPr lang="tr-TR" sz="800" dirty="0"/>
              <a:t> </a:t>
            </a:r>
            <a:r>
              <a:rPr lang="tr-TR" sz="800" dirty="0" err="1"/>
              <a:t>inflammatory</a:t>
            </a:r>
            <a:r>
              <a:rPr lang="tr-TR" sz="800" dirty="0"/>
              <a:t> </a:t>
            </a:r>
            <a:r>
              <a:rPr lang="tr-TR" sz="800" dirty="0" err="1"/>
              <a:t>processes</a:t>
            </a:r>
            <a:r>
              <a:rPr lang="tr-TR" sz="800" dirty="0"/>
              <a:t>: </a:t>
            </a:r>
            <a:r>
              <a:rPr lang="tr-TR" sz="800" dirty="0" err="1"/>
              <a:t>nutrition</a:t>
            </a:r>
            <a:r>
              <a:rPr lang="tr-TR" sz="800" dirty="0"/>
              <a:t> </a:t>
            </a:r>
            <a:r>
              <a:rPr lang="tr-TR" sz="800" dirty="0" err="1"/>
              <a:t>or</a:t>
            </a:r>
            <a:r>
              <a:rPr lang="tr-TR" sz="800" dirty="0"/>
              <a:t> </a:t>
            </a:r>
            <a:r>
              <a:rPr lang="tr-TR" sz="800" dirty="0" err="1"/>
              <a:t>pharmacology</a:t>
            </a:r>
            <a:r>
              <a:rPr lang="tr-TR" sz="800" dirty="0"/>
              <a:t>? </a:t>
            </a:r>
            <a:r>
              <a:rPr lang="tr-TR" sz="800" dirty="0" err="1"/>
              <a:t>Br</a:t>
            </a:r>
            <a:r>
              <a:rPr lang="tr-TR" sz="800" dirty="0"/>
              <a:t> J </a:t>
            </a:r>
            <a:r>
              <a:rPr lang="tr-TR" sz="800" dirty="0" err="1"/>
              <a:t>Clin</a:t>
            </a:r>
            <a:r>
              <a:rPr lang="tr-TR" sz="800" dirty="0"/>
              <a:t> </a:t>
            </a:r>
            <a:r>
              <a:rPr lang="tr-TR" sz="800" dirty="0" err="1"/>
              <a:t>Pharmacol</a:t>
            </a:r>
            <a:r>
              <a:rPr lang="tr-TR" sz="800" dirty="0"/>
              <a:t>. 2013 Mar;75(3):645-62. </a:t>
            </a:r>
            <a:r>
              <a:rPr lang="tr-TR" sz="800" dirty="0" err="1"/>
              <a:t>doi</a:t>
            </a:r>
            <a:r>
              <a:rPr lang="tr-TR" sz="800" dirty="0"/>
              <a:t>: 10.1111/j.1365-2125.2012.04374.x. PMID: 22765297; PMCID: PMC3575932.</a:t>
            </a:r>
          </a:p>
        </p:txBody>
      </p:sp>
      <p:sp>
        <p:nvSpPr>
          <p:cNvPr id="5" name="Oval 4"/>
          <p:cNvSpPr/>
          <p:nvPr/>
        </p:nvSpPr>
        <p:spPr>
          <a:xfrm>
            <a:off x="5004048" y="1700808"/>
            <a:ext cx="1728192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5292080" y="220486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NF-KB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9" name="Aşağı Ok 8"/>
          <p:cNvSpPr/>
          <p:nvPr/>
        </p:nvSpPr>
        <p:spPr>
          <a:xfrm>
            <a:off x="6228184" y="2204864"/>
            <a:ext cx="288032" cy="72008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6948264" y="256490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IL-1, IL-6,TNF-</a:t>
            </a:r>
            <a:r>
              <a:rPr lang="el-GR" dirty="0" smtClean="0"/>
              <a:t>α</a:t>
            </a:r>
            <a:r>
              <a:rPr lang="tr-TR" dirty="0" smtClean="0"/>
              <a:t> </a:t>
            </a:r>
          </a:p>
          <a:p>
            <a:r>
              <a:rPr lang="tr-TR" dirty="0" smtClean="0"/>
              <a:t>COX- 2 </a:t>
            </a:r>
            <a:endParaRPr lang="tr-TR" dirty="0"/>
          </a:p>
        </p:txBody>
      </p:sp>
      <p:sp>
        <p:nvSpPr>
          <p:cNvPr id="11" name="Aşağı Ok 10"/>
          <p:cNvSpPr/>
          <p:nvPr/>
        </p:nvSpPr>
        <p:spPr>
          <a:xfrm>
            <a:off x="8604448" y="2620732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3707904" y="4724985"/>
            <a:ext cx="2016224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RA, İBH, Astım </a:t>
            </a:r>
            <a:r>
              <a:rPr lang="tr-TR" dirty="0" err="1" smtClean="0"/>
              <a:t>vb</a:t>
            </a:r>
            <a:r>
              <a:rPr lang="tr-TR" dirty="0" smtClean="0"/>
              <a:t>…</a:t>
            </a:r>
            <a:endParaRPr lang="tr-T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3193"/>
            <a:ext cx="3055840" cy="2876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971600" y="220486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KB düşüşü</a:t>
            </a:r>
          </a:p>
          <a:p>
            <a:r>
              <a:rPr lang="tr-TR" b="1" dirty="0" err="1" smtClean="0">
                <a:solidFill>
                  <a:schemeClr val="bg1"/>
                </a:solidFill>
              </a:rPr>
              <a:t>Endotel</a:t>
            </a:r>
            <a:r>
              <a:rPr lang="tr-TR" b="1" dirty="0" smtClean="0">
                <a:solidFill>
                  <a:schemeClr val="bg1"/>
                </a:solidFill>
              </a:rPr>
              <a:t> korunması</a:t>
            </a:r>
          </a:p>
          <a:p>
            <a:r>
              <a:rPr lang="tr-TR" b="1" dirty="0" err="1" smtClean="0">
                <a:solidFill>
                  <a:schemeClr val="bg1"/>
                </a:solidFill>
              </a:rPr>
              <a:t>Lipid</a:t>
            </a:r>
            <a:r>
              <a:rPr lang="tr-TR" b="1" dirty="0" smtClean="0">
                <a:solidFill>
                  <a:schemeClr val="bg1"/>
                </a:solidFill>
              </a:rPr>
              <a:t> profilinde iyileşme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611560" y="5336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tr-TR" b="1" dirty="0" smtClean="0">
                <a:solidFill>
                  <a:srgbClr val="FF0000"/>
                </a:solidFill>
                <a:ea typeface="Times New Roman"/>
                <a:cs typeface="Times New Roman"/>
              </a:rPr>
              <a:t>Önerilen günlük </a:t>
            </a:r>
            <a:r>
              <a:rPr lang="tr-TR" b="1" dirty="0">
                <a:solidFill>
                  <a:srgbClr val="FF0000"/>
                </a:solidFill>
                <a:ea typeface="Times New Roman"/>
                <a:cs typeface="Times New Roman"/>
              </a:rPr>
              <a:t>dozu: 1000–1500 mg/gün.</a:t>
            </a:r>
            <a:endParaRPr lang="tr-TR" sz="1050" dirty="0">
              <a:effectLst/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7020272" y="41388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KT duyarlılığı </a:t>
            </a:r>
            <a:endParaRPr lang="tr-TR" dirty="0"/>
          </a:p>
        </p:txBody>
      </p:sp>
      <p:sp>
        <p:nvSpPr>
          <p:cNvPr id="4" name="Yukarı Ok 3"/>
          <p:cNvSpPr/>
          <p:nvPr/>
        </p:nvSpPr>
        <p:spPr>
          <a:xfrm>
            <a:off x="8473771" y="4018928"/>
            <a:ext cx="340616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Dirsek Bağlayıcısı 12"/>
          <p:cNvCxnSpPr/>
          <p:nvPr/>
        </p:nvCxnSpPr>
        <p:spPr>
          <a:xfrm>
            <a:off x="5868144" y="3645024"/>
            <a:ext cx="1008112" cy="678442"/>
          </a:xfrm>
          <a:prstGeom prst="bentConnector3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0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tr-TR" b="1" dirty="0" smtClean="0"/>
              <a:t>Omega-3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539552" y="1772816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Hemotopoietik</a:t>
            </a:r>
            <a:r>
              <a:rPr lang="tr-TR" b="1" dirty="0" smtClean="0"/>
              <a:t> kök hücre nakli hastalarında 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/>
              <a:t>günde </a:t>
            </a:r>
            <a:r>
              <a:rPr lang="tr-TR" dirty="0"/>
              <a:t>1,8 g dozda </a:t>
            </a:r>
            <a:r>
              <a:rPr lang="tr-TR" b="1" dirty="0"/>
              <a:t>(nakilden 3 hafta önce başlayarak nakilden sonraki 180 güne kadar) </a:t>
            </a:r>
            <a:r>
              <a:rPr lang="tr-TR" dirty="0"/>
              <a:t>EPA'nın oral </a:t>
            </a:r>
            <a:r>
              <a:rPr lang="tr-TR" dirty="0" smtClean="0"/>
              <a:t>takviyesi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/>
              <a:t>GvHD</a:t>
            </a:r>
            <a:r>
              <a:rPr lang="tr-TR" dirty="0" smtClean="0"/>
              <a:t> semptomlarını azaltır.</a:t>
            </a:r>
          </a:p>
          <a:p>
            <a:r>
              <a:rPr lang="tr-TR" dirty="0" err="1" smtClean="0"/>
              <a:t>Randomize</a:t>
            </a:r>
            <a:r>
              <a:rPr lang="tr-TR" dirty="0" smtClean="0"/>
              <a:t> </a:t>
            </a:r>
            <a:r>
              <a:rPr lang="tr-TR" dirty="0"/>
              <a:t>ve çift kör olan başka bir </a:t>
            </a:r>
            <a:r>
              <a:rPr lang="tr-TR" dirty="0" smtClean="0"/>
              <a:t>çalışma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b="1" dirty="0" smtClean="0">
                <a:sym typeface="Wingdings" pitchFamily="2" charset="2"/>
              </a:rPr>
              <a:t> </a:t>
            </a:r>
            <a:r>
              <a:rPr lang="tr-TR" b="1" dirty="0" err="1"/>
              <a:t>Hemotopoietik</a:t>
            </a:r>
            <a:r>
              <a:rPr lang="tr-TR" b="1" dirty="0"/>
              <a:t> kök hücre </a:t>
            </a:r>
            <a:r>
              <a:rPr lang="tr-TR" b="1" dirty="0" smtClean="0"/>
              <a:t>naklinden sonra </a:t>
            </a:r>
            <a:r>
              <a:rPr lang="tr-TR" dirty="0"/>
              <a:t>hastalarda omega-3 asitleriyle uzun süreli </a:t>
            </a:r>
            <a:r>
              <a:rPr lang="tr-TR" dirty="0" smtClean="0"/>
              <a:t>takviye  </a:t>
            </a:r>
            <a:r>
              <a:rPr lang="tr-TR" dirty="0"/>
              <a:t>(&gt; 21 gün</a:t>
            </a:r>
            <a:r>
              <a:rPr lang="tr-TR" dirty="0" smtClean="0"/>
              <a:t>) </a:t>
            </a:r>
          </a:p>
          <a:p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>
                <a:sym typeface="Wingdings" pitchFamily="2" charset="2"/>
              </a:rPr>
              <a:t>IL-10 ve TNF-</a:t>
            </a:r>
            <a:r>
              <a:rPr lang="el-GR" dirty="0">
                <a:sym typeface="Wingdings" pitchFamily="2" charset="2"/>
              </a:rPr>
              <a:t>α </a:t>
            </a:r>
            <a:r>
              <a:rPr lang="tr-TR" dirty="0">
                <a:sym typeface="Wingdings" pitchFamily="2" charset="2"/>
              </a:rPr>
              <a:t>gibi </a:t>
            </a:r>
            <a:r>
              <a:rPr lang="tr-TR" dirty="0" err="1">
                <a:sym typeface="Wingdings" pitchFamily="2" charset="2"/>
              </a:rPr>
              <a:t>inflamatuar</a:t>
            </a:r>
            <a:r>
              <a:rPr lang="tr-TR" dirty="0">
                <a:sym typeface="Wingdings" pitchFamily="2" charset="2"/>
              </a:rPr>
              <a:t> </a:t>
            </a:r>
            <a:r>
              <a:rPr lang="tr-TR" dirty="0" err="1">
                <a:sym typeface="Wingdings" pitchFamily="2" charset="2"/>
              </a:rPr>
              <a:t>sitokinlerin</a:t>
            </a:r>
            <a:r>
              <a:rPr lang="tr-TR" dirty="0">
                <a:sym typeface="Wingdings" pitchFamily="2" charset="2"/>
              </a:rPr>
              <a:t> konsantrasyonunu azaltarak bağışıklık sistemini düzenler </a:t>
            </a:r>
            <a:r>
              <a:rPr lang="tr-TR" b="1" dirty="0">
                <a:sym typeface="Wingdings" pitchFamily="2" charset="2"/>
              </a:rPr>
              <a:t>( p ≤ 0,05</a:t>
            </a:r>
            <a:r>
              <a:rPr lang="tr-TR" b="1" dirty="0" smtClean="0">
                <a:sym typeface="Wingdings" pitchFamily="2" charset="2"/>
              </a:rPr>
              <a:t>)</a:t>
            </a:r>
          </a:p>
          <a:p>
            <a:endParaRPr lang="tr-TR" b="1" dirty="0">
              <a:sym typeface="Wingdings" pitchFamily="2" charset="2"/>
            </a:endParaRPr>
          </a:p>
          <a:p>
            <a:r>
              <a:rPr lang="tr-TR" sz="800" b="1" dirty="0" smtClean="0">
                <a:sym typeface="Wingdings" pitchFamily="2" charset="2"/>
              </a:rPr>
              <a:t>*</a:t>
            </a:r>
            <a:r>
              <a:rPr lang="tr-TR" sz="800" dirty="0" err="1"/>
              <a:t>Takatsuka</a:t>
            </a:r>
            <a:r>
              <a:rPr lang="tr-TR" sz="800" dirty="0"/>
              <a:t> H, </a:t>
            </a:r>
            <a:r>
              <a:rPr lang="tr-TR" sz="800" dirty="0" err="1"/>
              <a:t>Takemoto</a:t>
            </a:r>
            <a:r>
              <a:rPr lang="tr-TR" sz="800" dirty="0"/>
              <a:t> Y, </a:t>
            </a:r>
            <a:r>
              <a:rPr lang="tr-TR" sz="800" dirty="0" err="1"/>
              <a:t>Iwata</a:t>
            </a:r>
            <a:r>
              <a:rPr lang="tr-TR" sz="800" dirty="0"/>
              <a:t> N, et al. Oral </a:t>
            </a:r>
            <a:r>
              <a:rPr lang="tr-TR" sz="800" dirty="0" err="1"/>
              <a:t>eicosapentaenoic</a:t>
            </a:r>
            <a:r>
              <a:rPr lang="tr-TR" sz="800" dirty="0"/>
              <a:t> </a:t>
            </a:r>
            <a:r>
              <a:rPr lang="tr-TR" sz="800" dirty="0" err="1"/>
              <a:t>acid</a:t>
            </a:r>
            <a:r>
              <a:rPr lang="tr-TR" sz="800" dirty="0"/>
              <a:t> </a:t>
            </a:r>
            <a:r>
              <a:rPr lang="tr-TR" sz="800" dirty="0" err="1"/>
              <a:t>for</a:t>
            </a:r>
            <a:r>
              <a:rPr lang="tr-TR" sz="800" dirty="0"/>
              <a:t> </a:t>
            </a:r>
            <a:r>
              <a:rPr lang="tr-TR" sz="800" dirty="0" err="1"/>
              <a:t>complications</a:t>
            </a:r>
            <a:r>
              <a:rPr lang="tr-TR" sz="800" dirty="0"/>
              <a:t> of bone </a:t>
            </a:r>
            <a:r>
              <a:rPr lang="tr-TR" sz="800" dirty="0" err="1"/>
              <a:t>marrow</a:t>
            </a:r>
            <a:r>
              <a:rPr lang="tr-TR" sz="800" dirty="0"/>
              <a:t> </a:t>
            </a:r>
            <a:r>
              <a:rPr lang="tr-TR" sz="800" dirty="0" err="1"/>
              <a:t>transplantation</a:t>
            </a:r>
            <a:r>
              <a:rPr lang="tr-TR" sz="800" dirty="0"/>
              <a:t>. </a:t>
            </a:r>
            <a:r>
              <a:rPr lang="tr-TR" sz="800" i="1" dirty="0"/>
              <a:t>Bone </a:t>
            </a:r>
            <a:r>
              <a:rPr lang="tr-TR" sz="800" i="1" dirty="0" err="1"/>
              <a:t>Marrow</a:t>
            </a:r>
            <a:r>
              <a:rPr lang="tr-TR" sz="800" i="1" dirty="0"/>
              <a:t> </a:t>
            </a:r>
            <a:r>
              <a:rPr lang="tr-TR" sz="800" i="1" dirty="0" err="1"/>
              <a:t>Transplant</a:t>
            </a:r>
            <a:r>
              <a:rPr lang="tr-TR" sz="800" dirty="0"/>
              <a:t>. 2001;28(8):769-774. </a:t>
            </a:r>
            <a:r>
              <a:rPr lang="tr-TR" sz="800" dirty="0" smtClean="0"/>
              <a:t>doi:10.1038/sj.bmt.1703226</a:t>
            </a:r>
          </a:p>
          <a:p>
            <a:endParaRPr lang="tr-TR" sz="8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539552" y="4797152"/>
            <a:ext cx="8064896" cy="160043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Eikosapentaenoik</a:t>
            </a:r>
            <a:r>
              <a:rPr lang="tr-TR" b="1" dirty="0" smtClean="0"/>
              <a:t> asit (EPA)  </a:t>
            </a:r>
            <a:r>
              <a:rPr lang="tr-TR" dirty="0" smtClean="0"/>
              <a:t>ile KİT öncesi tedavi  </a:t>
            </a:r>
            <a:r>
              <a:rPr lang="tr-TR" dirty="0" smtClean="0">
                <a:sym typeface="Wingdings" pitchFamily="2" charset="2"/>
              </a:rPr>
              <a:t> akut </a:t>
            </a:r>
            <a:r>
              <a:rPr lang="tr-TR" dirty="0" err="1" smtClean="0">
                <a:sym typeface="Wingdings" pitchFamily="2" charset="2"/>
              </a:rPr>
              <a:t>kolonik</a:t>
            </a:r>
            <a:r>
              <a:rPr lang="tr-TR" dirty="0" smtClean="0">
                <a:sym typeface="Wingdings" pitchFamily="2" charset="2"/>
              </a:rPr>
              <a:t> GVHD oranlarında </a:t>
            </a:r>
            <a:r>
              <a:rPr lang="tr-TR" dirty="0" err="1" smtClean="0">
                <a:sym typeface="Wingdings" pitchFamily="2" charset="2"/>
              </a:rPr>
              <a:t>analmlı</a:t>
            </a:r>
            <a:r>
              <a:rPr lang="tr-TR" dirty="0" smtClean="0">
                <a:sym typeface="Wingdings" pitchFamily="2" charset="2"/>
              </a:rPr>
              <a:t> azalma (</a:t>
            </a:r>
            <a:r>
              <a:rPr lang="tr-TR" dirty="0" smtClean="0"/>
              <a:t>p </a:t>
            </a:r>
            <a:r>
              <a:rPr lang="tr-TR" dirty="0"/>
              <a:t>&lt; </a:t>
            </a:r>
            <a:r>
              <a:rPr lang="tr-TR" dirty="0" smtClean="0"/>
              <a:t>0,05)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/>
              <a:t>TNF-alfa </a:t>
            </a:r>
            <a:r>
              <a:rPr lang="tr-TR" dirty="0"/>
              <a:t>ve </a:t>
            </a:r>
            <a:r>
              <a:rPr lang="tr-TR" dirty="0" smtClean="0"/>
              <a:t>IFN-gama düzeyleri </a:t>
            </a:r>
            <a:r>
              <a:rPr lang="tr-TR" dirty="0"/>
              <a:t>tedavi edilen grupta anlamlı derecede </a:t>
            </a:r>
            <a:r>
              <a:rPr lang="tr-TR" dirty="0" smtClean="0"/>
              <a:t>düşük (p </a:t>
            </a:r>
            <a:r>
              <a:rPr lang="tr-TR" dirty="0"/>
              <a:t>&lt; </a:t>
            </a:r>
            <a:r>
              <a:rPr lang="tr-TR" dirty="0" smtClean="0"/>
              <a:t>0,05) </a:t>
            </a:r>
            <a:endParaRPr lang="tr-TR" dirty="0"/>
          </a:p>
          <a:p>
            <a:r>
              <a:rPr lang="tr-TR" b="1" dirty="0" err="1"/>
              <a:t>E</a:t>
            </a:r>
            <a:r>
              <a:rPr lang="tr-TR" b="1" dirty="0" err="1" smtClean="0"/>
              <a:t>ikosapentaenoik</a:t>
            </a:r>
            <a:r>
              <a:rPr lang="tr-TR" b="1" dirty="0" smtClean="0"/>
              <a:t> asidin KİT öncesi uygulanması akut </a:t>
            </a:r>
            <a:r>
              <a:rPr lang="tr-TR" b="1" dirty="0"/>
              <a:t>kolon </a:t>
            </a:r>
            <a:r>
              <a:rPr lang="tr-TR" b="1" dirty="0" err="1"/>
              <a:t>GVHD'sini</a:t>
            </a:r>
            <a:r>
              <a:rPr lang="tr-TR" b="1" dirty="0"/>
              <a:t> </a:t>
            </a:r>
            <a:r>
              <a:rPr lang="tr-TR" b="1" dirty="0" smtClean="0"/>
              <a:t>azaltıyor.</a:t>
            </a:r>
          </a:p>
          <a:p>
            <a:endParaRPr lang="tr-TR" b="1" dirty="0"/>
          </a:p>
          <a:p>
            <a:r>
              <a:rPr lang="tr-TR" sz="800" b="1" dirty="0" smtClean="0"/>
              <a:t>*</a:t>
            </a:r>
            <a:r>
              <a:rPr lang="tr-TR" sz="800" dirty="0" err="1"/>
              <a:t>Takatsuka</a:t>
            </a:r>
            <a:r>
              <a:rPr lang="tr-TR" sz="800" dirty="0"/>
              <a:t> H, </a:t>
            </a:r>
            <a:r>
              <a:rPr lang="tr-TR" sz="800" dirty="0" err="1"/>
              <a:t>Takemoto</a:t>
            </a:r>
            <a:r>
              <a:rPr lang="tr-TR" sz="800" dirty="0"/>
              <a:t> Y, Yamada S, et al. Oral </a:t>
            </a:r>
            <a:r>
              <a:rPr lang="tr-TR" sz="800" dirty="0" err="1"/>
              <a:t>eicosapentaenoic</a:t>
            </a:r>
            <a:r>
              <a:rPr lang="tr-TR" sz="800" dirty="0"/>
              <a:t> </a:t>
            </a:r>
            <a:r>
              <a:rPr lang="tr-TR" sz="800" dirty="0" err="1"/>
              <a:t>acid</a:t>
            </a:r>
            <a:r>
              <a:rPr lang="tr-TR" sz="800" dirty="0"/>
              <a:t> </a:t>
            </a:r>
            <a:r>
              <a:rPr lang="tr-TR" sz="800" dirty="0" err="1"/>
              <a:t>for</a:t>
            </a:r>
            <a:r>
              <a:rPr lang="tr-TR" sz="800" dirty="0"/>
              <a:t> </a:t>
            </a:r>
            <a:r>
              <a:rPr lang="tr-TR" sz="800" dirty="0" err="1"/>
              <a:t>acute</a:t>
            </a:r>
            <a:r>
              <a:rPr lang="tr-TR" sz="800" dirty="0"/>
              <a:t> </a:t>
            </a:r>
            <a:r>
              <a:rPr lang="tr-TR" sz="800" dirty="0" err="1"/>
              <a:t>colonic</a:t>
            </a:r>
            <a:r>
              <a:rPr lang="tr-TR" sz="800" dirty="0"/>
              <a:t> </a:t>
            </a:r>
            <a:r>
              <a:rPr lang="tr-TR" sz="800" dirty="0" err="1"/>
              <a:t>graft-versus-host</a:t>
            </a:r>
            <a:r>
              <a:rPr lang="tr-TR" sz="800" dirty="0"/>
              <a:t> </a:t>
            </a:r>
            <a:r>
              <a:rPr lang="tr-TR" sz="800" dirty="0" err="1"/>
              <a:t>disease</a:t>
            </a:r>
            <a:r>
              <a:rPr lang="tr-TR" sz="800" dirty="0"/>
              <a:t> </a:t>
            </a:r>
            <a:r>
              <a:rPr lang="tr-TR" sz="800" dirty="0" err="1"/>
              <a:t>after</a:t>
            </a:r>
            <a:r>
              <a:rPr lang="tr-TR" sz="800" dirty="0"/>
              <a:t> bone </a:t>
            </a:r>
            <a:r>
              <a:rPr lang="tr-TR" sz="800" dirty="0" err="1"/>
              <a:t>marrow</a:t>
            </a:r>
            <a:r>
              <a:rPr lang="tr-TR" sz="800" dirty="0"/>
              <a:t> </a:t>
            </a:r>
            <a:r>
              <a:rPr lang="tr-TR" sz="800" dirty="0" err="1"/>
              <a:t>transplantation</a:t>
            </a:r>
            <a:r>
              <a:rPr lang="tr-TR" sz="800" dirty="0"/>
              <a:t>. </a:t>
            </a:r>
            <a:r>
              <a:rPr lang="tr-TR" sz="800" i="1" dirty="0" err="1"/>
              <a:t>Drugs</a:t>
            </a:r>
            <a:r>
              <a:rPr lang="tr-TR" sz="800" i="1" dirty="0"/>
              <a:t> </a:t>
            </a:r>
            <a:r>
              <a:rPr lang="tr-TR" sz="800" i="1" dirty="0" err="1"/>
              <a:t>Exp</a:t>
            </a:r>
            <a:r>
              <a:rPr lang="tr-TR" sz="800" i="1" dirty="0"/>
              <a:t> </a:t>
            </a:r>
            <a:r>
              <a:rPr lang="tr-TR" sz="800" i="1" dirty="0" err="1"/>
              <a:t>Clin</a:t>
            </a:r>
            <a:r>
              <a:rPr lang="tr-TR" sz="800" i="1" dirty="0"/>
              <a:t> </a:t>
            </a:r>
            <a:r>
              <a:rPr lang="tr-TR" sz="800" i="1" dirty="0" err="1"/>
              <a:t>Res</a:t>
            </a:r>
            <a:r>
              <a:rPr lang="tr-TR" sz="800" dirty="0"/>
              <a:t>. 2002;28(4):</a:t>
            </a:r>
            <a:r>
              <a:rPr lang="tr-TR" sz="800" dirty="0" smtClean="0"/>
              <a:t>121-125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1739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l"/>
            <a:r>
              <a:rPr lang="tr-TR" b="1" dirty="0" smtClean="0"/>
              <a:t>Omega-3</a:t>
            </a:r>
            <a:endParaRPr lang="tr-TR" b="1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4119595225"/>
              </p:ext>
            </p:extLst>
          </p:nvPr>
        </p:nvGraphicFramePr>
        <p:xfrm>
          <a:off x="515888" y="1497657"/>
          <a:ext cx="5280248" cy="1787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251520" y="314096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00" dirty="0" err="1"/>
              <a:t>Zhao</a:t>
            </a:r>
            <a:r>
              <a:rPr lang="tr-TR" sz="600" dirty="0"/>
              <a:t> Y, </a:t>
            </a:r>
            <a:r>
              <a:rPr lang="tr-TR" sz="600" dirty="0" err="1"/>
              <a:t>Wang</a:t>
            </a:r>
            <a:r>
              <a:rPr lang="tr-TR" sz="600" dirty="0"/>
              <a:t> C. </a:t>
            </a:r>
            <a:r>
              <a:rPr lang="tr-TR" sz="600" dirty="0" err="1"/>
              <a:t>Effect</a:t>
            </a:r>
            <a:r>
              <a:rPr lang="tr-TR" sz="600" dirty="0"/>
              <a:t> of </a:t>
            </a:r>
            <a:r>
              <a:rPr lang="el-GR" sz="600" dirty="0"/>
              <a:t>ω-3 </a:t>
            </a:r>
            <a:r>
              <a:rPr lang="tr-TR" sz="600" dirty="0" err="1"/>
              <a:t>polyunsaturated</a:t>
            </a:r>
            <a:r>
              <a:rPr lang="tr-TR" sz="600" dirty="0"/>
              <a:t> </a:t>
            </a:r>
            <a:r>
              <a:rPr lang="tr-TR" sz="600" dirty="0" err="1"/>
              <a:t>fatty</a:t>
            </a:r>
            <a:r>
              <a:rPr lang="tr-TR" sz="600" dirty="0"/>
              <a:t> </a:t>
            </a:r>
            <a:r>
              <a:rPr lang="tr-TR" sz="600" dirty="0" err="1"/>
              <a:t>acid-supplemented</a:t>
            </a:r>
            <a:r>
              <a:rPr lang="tr-TR" sz="600" dirty="0"/>
              <a:t> </a:t>
            </a:r>
            <a:r>
              <a:rPr lang="tr-TR" sz="600" dirty="0" err="1"/>
              <a:t>parenteral</a:t>
            </a:r>
            <a:r>
              <a:rPr lang="tr-TR" sz="600" dirty="0"/>
              <a:t> </a:t>
            </a:r>
            <a:r>
              <a:rPr lang="tr-TR" sz="600" dirty="0" err="1"/>
              <a:t>nutrition</a:t>
            </a:r>
            <a:r>
              <a:rPr lang="tr-TR" sz="600" dirty="0"/>
              <a:t> on </a:t>
            </a:r>
            <a:r>
              <a:rPr lang="tr-TR" sz="600" dirty="0" err="1"/>
              <a:t>inflammatory</a:t>
            </a:r>
            <a:r>
              <a:rPr lang="tr-TR" sz="600" dirty="0"/>
              <a:t> </a:t>
            </a:r>
            <a:r>
              <a:rPr lang="tr-TR" sz="600" dirty="0" err="1"/>
              <a:t>and</a:t>
            </a:r>
            <a:r>
              <a:rPr lang="tr-TR" sz="600" dirty="0"/>
              <a:t> </a:t>
            </a:r>
            <a:r>
              <a:rPr lang="tr-TR" sz="600" dirty="0" err="1"/>
              <a:t>immune</a:t>
            </a:r>
            <a:r>
              <a:rPr lang="tr-TR" sz="600" dirty="0"/>
              <a:t> </a:t>
            </a:r>
            <a:r>
              <a:rPr lang="tr-TR" sz="600" dirty="0" err="1"/>
              <a:t>function</a:t>
            </a:r>
            <a:r>
              <a:rPr lang="tr-TR" sz="600" dirty="0"/>
              <a:t> in </a:t>
            </a:r>
            <a:r>
              <a:rPr lang="tr-TR" sz="600" dirty="0" err="1"/>
              <a:t>postoperative</a:t>
            </a:r>
            <a:r>
              <a:rPr lang="tr-TR" sz="600" dirty="0"/>
              <a:t> </a:t>
            </a:r>
            <a:r>
              <a:rPr lang="tr-TR" sz="600" dirty="0" err="1"/>
              <a:t>patients</a:t>
            </a:r>
            <a:r>
              <a:rPr lang="tr-TR" sz="600" dirty="0"/>
              <a:t> </a:t>
            </a:r>
            <a:r>
              <a:rPr lang="tr-TR" sz="600" dirty="0" err="1"/>
              <a:t>with</a:t>
            </a:r>
            <a:r>
              <a:rPr lang="tr-TR" sz="600" dirty="0"/>
              <a:t> </a:t>
            </a:r>
            <a:r>
              <a:rPr lang="tr-TR" sz="600" dirty="0" err="1"/>
              <a:t>gastrointestinal</a:t>
            </a:r>
            <a:r>
              <a:rPr lang="tr-TR" sz="600" dirty="0"/>
              <a:t> </a:t>
            </a:r>
            <a:r>
              <a:rPr lang="tr-TR" sz="600" dirty="0" err="1"/>
              <a:t>malignancy</a:t>
            </a:r>
            <a:r>
              <a:rPr lang="tr-TR" sz="600" dirty="0"/>
              <a:t>: A meta-</a:t>
            </a:r>
            <a:r>
              <a:rPr lang="tr-TR" sz="600" dirty="0" err="1"/>
              <a:t>analysis</a:t>
            </a:r>
            <a:r>
              <a:rPr lang="tr-TR" sz="600" dirty="0"/>
              <a:t> of </a:t>
            </a:r>
            <a:r>
              <a:rPr lang="tr-TR" sz="600" dirty="0" err="1"/>
              <a:t>randomized</a:t>
            </a:r>
            <a:r>
              <a:rPr lang="tr-TR" sz="600" dirty="0"/>
              <a:t> </a:t>
            </a:r>
            <a:r>
              <a:rPr lang="tr-TR" sz="600" dirty="0" err="1"/>
              <a:t>control</a:t>
            </a:r>
            <a:r>
              <a:rPr lang="tr-TR" sz="600" dirty="0"/>
              <a:t> </a:t>
            </a:r>
            <a:r>
              <a:rPr lang="tr-TR" sz="600" dirty="0" err="1"/>
              <a:t>trials</a:t>
            </a:r>
            <a:r>
              <a:rPr lang="tr-TR" sz="600" dirty="0"/>
              <a:t> in </a:t>
            </a:r>
            <a:r>
              <a:rPr lang="tr-TR" sz="600" dirty="0" err="1"/>
              <a:t>China</a:t>
            </a:r>
            <a:r>
              <a:rPr lang="tr-TR" sz="600" dirty="0"/>
              <a:t>. </a:t>
            </a:r>
            <a:r>
              <a:rPr lang="tr-TR" sz="600" dirty="0" err="1"/>
              <a:t>Medicine</a:t>
            </a:r>
            <a:r>
              <a:rPr lang="tr-TR" sz="600" dirty="0"/>
              <a:t> (Baltimore). 2018;97(16):e0472. doi:10.1097/MD.0000000000010472</a:t>
            </a:r>
          </a:p>
        </p:txBody>
      </p:sp>
      <p:sp>
        <p:nvSpPr>
          <p:cNvPr id="7" name="Sağ Ok 6"/>
          <p:cNvSpPr/>
          <p:nvPr/>
        </p:nvSpPr>
        <p:spPr>
          <a:xfrm>
            <a:off x="107504" y="2060848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251520" y="3933056"/>
            <a:ext cx="3456384" cy="1046440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Kolorektal</a:t>
            </a:r>
            <a:r>
              <a:rPr lang="tr-TR" dirty="0" smtClean="0"/>
              <a:t> kanser </a:t>
            </a:r>
            <a:r>
              <a:rPr lang="tr-TR" dirty="0" smtClean="0">
                <a:sym typeface="Wingdings" pitchFamily="2" charset="2"/>
              </a:rPr>
              <a:t> RKÇ  </a:t>
            </a:r>
          </a:p>
          <a:p>
            <a:r>
              <a:rPr lang="tr-TR" dirty="0" err="1" smtClean="0">
                <a:sym typeface="Wingdings" pitchFamily="2" charset="2"/>
              </a:rPr>
              <a:t>postop</a:t>
            </a:r>
            <a:r>
              <a:rPr lang="tr-TR" dirty="0" smtClean="0">
                <a:sym typeface="Wingdings" pitchFamily="2" charset="2"/>
              </a:rPr>
              <a:t> komplikasyonlarda fark yok </a:t>
            </a:r>
          </a:p>
          <a:p>
            <a:endParaRPr lang="tr-TR" dirty="0">
              <a:sym typeface="Wingdings" pitchFamily="2" charset="2"/>
            </a:endParaRPr>
          </a:p>
          <a:p>
            <a:r>
              <a:rPr lang="tr-TR" sz="800" dirty="0">
                <a:sym typeface="Wingdings" pitchFamily="2" charset="2"/>
              </a:rPr>
              <a:t>*PMID: 29668624 PMCID: PMC5916652 DOI: 10.1097/MD.0000000000010472</a:t>
            </a:r>
            <a:endParaRPr lang="tr-TR" sz="8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5292080" y="1628800"/>
            <a:ext cx="3672408" cy="37856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Allejenik</a:t>
            </a:r>
            <a:r>
              <a:rPr lang="tr-TR" b="1" dirty="0" smtClean="0">
                <a:solidFill>
                  <a:srgbClr val="FF0000"/>
                </a:solidFill>
              </a:rPr>
              <a:t> SCT   EN &amp; PN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Omega-3 </a:t>
            </a:r>
            <a:r>
              <a:rPr lang="tr-TR" dirty="0"/>
              <a:t>yağ asitleri, antioksidanlar ve diğer mikro besinlerin </a:t>
            </a:r>
            <a:r>
              <a:rPr lang="tr-TR" b="1" dirty="0" err="1">
                <a:solidFill>
                  <a:srgbClr val="FF0000"/>
                </a:solidFill>
              </a:rPr>
              <a:t>allo</a:t>
            </a:r>
            <a:r>
              <a:rPr lang="tr-TR" b="1" dirty="0">
                <a:solidFill>
                  <a:srgbClr val="FF0000"/>
                </a:solidFill>
              </a:rPr>
              <a:t>-SCT </a:t>
            </a:r>
            <a:r>
              <a:rPr lang="tr-TR" b="1" dirty="0" smtClean="0">
                <a:solidFill>
                  <a:srgbClr val="FF0000"/>
                </a:solidFill>
              </a:rPr>
              <a:t>hastalarında </a:t>
            </a:r>
            <a:r>
              <a:rPr lang="tr-TR" dirty="0" smtClean="0"/>
              <a:t>rutin </a:t>
            </a:r>
            <a:r>
              <a:rPr lang="tr-TR" dirty="0"/>
              <a:t>kullanımları için yeterli kanıt bulunmamaktadır</a:t>
            </a:r>
            <a:r>
              <a:rPr lang="tr-TR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dirty="0" smtClean="0"/>
              <a:t>Beslenme desteği </a:t>
            </a:r>
            <a:r>
              <a:rPr lang="tr-TR" dirty="0"/>
              <a:t>hastanın bireysel risk faktörleri, klinik durumu, </a:t>
            </a:r>
            <a:r>
              <a:rPr lang="tr-TR" dirty="0" err="1"/>
              <a:t>gastrointestinal</a:t>
            </a:r>
            <a:r>
              <a:rPr lang="tr-TR" dirty="0"/>
              <a:t> toleransı ve transplantasyon protokolüne göre </a:t>
            </a:r>
            <a:r>
              <a:rPr lang="tr-TR" dirty="0" smtClean="0"/>
              <a:t>bireyselleştirilmelidir.</a:t>
            </a:r>
          </a:p>
          <a:p>
            <a:endParaRPr lang="tr-TR" dirty="0"/>
          </a:p>
          <a:p>
            <a:r>
              <a:rPr lang="tr-TR" sz="800" dirty="0"/>
              <a:t>Sarah Andersen1,2 &amp;</a:t>
            </a:r>
            <a:r>
              <a:rPr lang="tr-TR" sz="800" dirty="0" err="1"/>
              <a:t>Merrilyn</a:t>
            </a:r>
            <a:r>
              <a:rPr lang="tr-TR" sz="800" dirty="0"/>
              <a:t> Banks1,2 &amp; Teresa Brown1,2 &amp; </a:t>
            </a:r>
            <a:r>
              <a:rPr lang="tr-TR" sz="800" dirty="0" err="1"/>
              <a:t>Nicholas</a:t>
            </a:r>
            <a:r>
              <a:rPr lang="tr-TR" sz="800" dirty="0"/>
              <a:t> Weber3 &amp; </a:t>
            </a:r>
            <a:r>
              <a:rPr lang="tr-TR" sz="800" dirty="0" err="1"/>
              <a:t>Glen</a:t>
            </a:r>
            <a:r>
              <a:rPr lang="tr-TR" sz="800" dirty="0"/>
              <a:t> Kennedy3 &amp; </a:t>
            </a:r>
            <a:r>
              <a:rPr lang="tr-TR" sz="800" dirty="0" err="1"/>
              <a:t>Judy</a:t>
            </a:r>
            <a:r>
              <a:rPr lang="tr-TR" sz="800" dirty="0"/>
              <a:t> Bauer2 </a:t>
            </a:r>
            <a:r>
              <a:rPr lang="tr-TR" sz="800" dirty="0" err="1"/>
              <a:t>Received</a:t>
            </a:r>
            <a:r>
              <a:rPr lang="tr-TR" sz="800" dirty="0"/>
              <a:t>: 15 </a:t>
            </a:r>
            <a:r>
              <a:rPr lang="tr-TR" sz="800" dirty="0" err="1"/>
              <a:t>December</a:t>
            </a:r>
            <a:r>
              <a:rPr lang="tr-TR" sz="800" dirty="0"/>
              <a:t> 2019 /</a:t>
            </a:r>
            <a:r>
              <a:rPr lang="tr-TR" sz="800" dirty="0" err="1"/>
              <a:t>Accepted</a:t>
            </a:r>
            <a:r>
              <a:rPr lang="tr-TR" sz="800" dirty="0"/>
              <a:t>: 4 </a:t>
            </a:r>
            <a:r>
              <a:rPr lang="tr-TR" sz="800" dirty="0" err="1"/>
              <a:t>March</a:t>
            </a:r>
            <a:r>
              <a:rPr lang="tr-TR" sz="800" dirty="0"/>
              <a:t> 2020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51520" y="5517232"/>
            <a:ext cx="46805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ASPEN </a:t>
            </a:r>
            <a:r>
              <a:rPr lang="tr-TR" sz="2000" b="1" dirty="0" smtClean="0">
                <a:sym typeface="Wingdings" pitchFamily="2" charset="2"/>
              </a:rPr>
              <a:t> </a:t>
            </a:r>
            <a:r>
              <a:rPr lang="tr-TR" sz="2000" b="1" dirty="0" err="1">
                <a:sym typeface="Wingdings" pitchFamily="2" charset="2"/>
              </a:rPr>
              <a:t>O</a:t>
            </a:r>
            <a:r>
              <a:rPr lang="tr-TR" sz="2000" b="1" dirty="0" err="1" smtClean="0">
                <a:sym typeface="Wingdings" pitchFamily="2" charset="2"/>
              </a:rPr>
              <a:t>mega</a:t>
            </a:r>
            <a:r>
              <a:rPr lang="tr-TR" sz="2000" b="1" dirty="0" smtClean="0">
                <a:sym typeface="Wingdings" pitchFamily="2" charset="2"/>
              </a:rPr>
              <a:t>- 3  </a:t>
            </a:r>
          </a:p>
          <a:p>
            <a:r>
              <a:rPr lang="tr-TR" dirty="0" smtClean="0">
                <a:sym typeface="Wingdings" pitchFamily="2" charset="2"/>
              </a:rPr>
              <a:t>Oral beslenen</a:t>
            </a:r>
          </a:p>
          <a:p>
            <a:r>
              <a:rPr lang="tr-TR" dirty="0" smtClean="0">
                <a:sym typeface="Wingdings" pitchFamily="2" charset="2"/>
              </a:rPr>
              <a:t>İstemsiz kilo kaybı  olan  </a:t>
            </a:r>
            <a:r>
              <a:rPr lang="tr-TR" b="1" dirty="0" smtClean="0">
                <a:sym typeface="Wingdings" pitchFamily="2" charset="2"/>
              </a:rPr>
              <a:t>kanser</a:t>
            </a:r>
            <a:r>
              <a:rPr lang="tr-TR" dirty="0" smtClean="0">
                <a:sym typeface="Wingdings" pitchFamily="2" charset="2"/>
              </a:rPr>
              <a:t> hastalarında </a:t>
            </a:r>
          </a:p>
          <a:p>
            <a:r>
              <a:rPr lang="tr-TR" dirty="0" smtClean="0">
                <a:sym typeface="Wingdings" pitchFamily="2" charset="2"/>
              </a:rPr>
              <a:t>Kilonun korunmasına yardımcı olabilir </a:t>
            </a:r>
            <a:r>
              <a:rPr lang="tr-TR" b="1" dirty="0" smtClean="0">
                <a:sym typeface="Wingdings" pitchFamily="2" charset="2"/>
              </a:rPr>
              <a:t>(Kanıt B) </a:t>
            </a:r>
            <a:endParaRPr lang="tr-TR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5394724" y="5455676"/>
            <a:ext cx="367240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ASPEN </a:t>
            </a:r>
            <a:r>
              <a:rPr lang="tr-TR" b="1" dirty="0" smtClean="0">
                <a:sym typeface="Wingdings" pitchFamily="2" charset="2"/>
              </a:rPr>
              <a:t></a:t>
            </a:r>
          </a:p>
          <a:p>
            <a:r>
              <a:rPr lang="tr-TR" sz="1600" b="1" dirty="0" smtClean="0">
                <a:sym typeface="Wingdings" pitchFamily="2" charset="2"/>
              </a:rPr>
              <a:t>Kök </a:t>
            </a:r>
            <a:r>
              <a:rPr lang="tr-TR" sz="1600" b="1" dirty="0" err="1" smtClean="0">
                <a:sym typeface="Wingdings" pitchFamily="2" charset="2"/>
              </a:rPr>
              <a:t>hc</a:t>
            </a:r>
            <a:r>
              <a:rPr lang="tr-TR" sz="1600" b="1" dirty="0" smtClean="0">
                <a:sym typeface="Wingdings" pitchFamily="2" charset="2"/>
              </a:rPr>
              <a:t> transplantasyonu  hastalarında </a:t>
            </a:r>
          </a:p>
          <a:p>
            <a:r>
              <a:rPr lang="tr-TR" sz="1600" dirty="0" smtClean="0">
                <a:sym typeface="Wingdings" pitchFamily="2" charset="2"/>
              </a:rPr>
              <a:t>PN veriliyorsa kök hücre tutunmasından sonra </a:t>
            </a:r>
            <a:r>
              <a:rPr lang="tr-TR" sz="1600" dirty="0" err="1" smtClean="0">
                <a:sym typeface="Wingdings" pitchFamily="2" charset="2"/>
              </a:rPr>
              <a:t>toksisiteler</a:t>
            </a:r>
            <a:r>
              <a:rPr lang="tr-TR" sz="1600" dirty="0" smtClean="0">
                <a:sym typeface="Wingdings" pitchFamily="2" charset="2"/>
              </a:rPr>
              <a:t> düzelir düzelmez kesilmelidir. </a:t>
            </a:r>
            <a:r>
              <a:rPr lang="tr-TR" sz="1600" b="1" dirty="0" smtClean="0">
                <a:sym typeface="Wingdings" pitchFamily="2" charset="2"/>
              </a:rPr>
              <a:t>Kanıt B </a:t>
            </a:r>
            <a:endParaRPr lang="tr-TR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836712"/>
            <a:ext cx="7436592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9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l"/>
            <a:r>
              <a:rPr lang="tr-TR" b="1" dirty="0" smtClean="0">
                <a:solidFill>
                  <a:schemeClr val="bg1"/>
                </a:solidFill>
              </a:rPr>
              <a:t>Nükleotidler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Nükleotidler</a:t>
            </a:r>
            <a:r>
              <a:rPr lang="tr-TR" dirty="0"/>
              <a:t>, insan vücudunda sentezlenerek serbest ve bağlı formda (RNA ve DNA nükleik asitleri) bulunabilir. </a:t>
            </a:r>
            <a:endParaRPr lang="tr-TR" dirty="0" smtClean="0"/>
          </a:p>
          <a:p>
            <a:r>
              <a:rPr lang="tr-TR" b="1" dirty="0" smtClean="0">
                <a:solidFill>
                  <a:srgbClr val="0070C0"/>
                </a:solidFill>
              </a:rPr>
              <a:t>Nükleotid </a:t>
            </a:r>
            <a:r>
              <a:rPr lang="tr-TR" b="1" dirty="0">
                <a:solidFill>
                  <a:srgbClr val="0070C0"/>
                </a:solidFill>
              </a:rPr>
              <a:t>eksikliği, </a:t>
            </a:r>
            <a:r>
              <a:rPr lang="tr-TR" b="1" dirty="0" smtClean="0">
                <a:solidFill>
                  <a:srgbClr val="0070C0"/>
                </a:solidFill>
              </a:rPr>
              <a:t>katabolizmanın </a:t>
            </a:r>
            <a:r>
              <a:rPr lang="tr-TR" b="1" dirty="0">
                <a:solidFill>
                  <a:srgbClr val="0070C0"/>
                </a:solidFill>
              </a:rPr>
              <a:t>arttığı hastalıklarda ortaya çıkar. </a:t>
            </a:r>
            <a:endParaRPr lang="tr-TR" b="1" dirty="0" smtClean="0">
              <a:solidFill>
                <a:srgbClr val="0070C0"/>
              </a:solidFill>
            </a:endParaRPr>
          </a:p>
          <a:p>
            <a:r>
              <a:rPr lang="tr-TR" dirty="0" smtClean="0"/>
              <a:t>Kanser </a:t>
            </a:r>
            <a:r>
              <a:rPr lang="tr-TR" dirty="0"/>
              <a:t>teşhisi konulan hastalar için </a:t>
            </a:r>
            <a:r>
              <a:rPr lang="tr-TR" dirty="0" err="1"/>
              <a:t>immünomodülatör</a:t>
            </a:r>
            <a:r>
              <a:rPr lang="tr-TR" dirty="0"/>
              <a:t> bileşen olarak kullanılan nükleotidler, esas olarak diğer maddelerle (genellikle </a:t>
            </a:r>
            <a:r>
              <a:rPr lang="tr-TR" dirty="0" err="1"/>
              <a:t>arginin</a:t>
            </a:r>
            <a:r>
              <a:rPr lang="tr-TR" dirty="0"/>
              <a:t>, </a:t>
            </a:r>
            <a:r>
              <a:rPr lang="tr-TR" dirty="0" err="1"/>
              <a:t>glutamin</a:t>
            </a:r>
            <a:r>
              <a:rPr lang="tr-TR" dirty="0"/>
              <a:t>, omega-3 yağ asitleri) karışım halinde bulunur. </a:t>
            </a:r>
            <a:endParaRPr lang="tr-TR" dirty="0" smtClean="0"/>
          </a:p>
          <a:p>
            <a:r>
              <a:rPr lang="tr-TR" dirty="0" smtClean="0"/>
              <a:t>Lenfositlerin </a:t>
            </a:r>
            <a:r>
              <a:rPr lang="tr-TR" dirty="0"/>
              <a:t>olgunlaşmasını, aktivasyonunu ve çoğalmasını </a:t>
            </a:r>
            <a:r>
              <a:rPr lang="tr-TR" dirty="0" smtClean="0"/>
              <a:t>etkilerler.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Ayrıca</a:t>
            </a:r>
            <a:r>
              <a:rPr lang="tr-TR" b="1" dirty="0">
                <a:solidFill>
                  <a:srgbClr val="0070C0"/>
                </a:solidFill>
              </a:rPr>
              <a:t>, nükleotidlerle takviye, bağırsak </a:t>
            </a:r>
            <a:r>
              <a:rPr lang="tr-TR" b="1" dirty="0" err="1">
                <a:solidFill>
                  <a:srgbClr val="0070C0"/>
                </a:solidFill>
              </a:rPr>
              <a:t>villuslarının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err="1">
                <a:solidFill>
                  <a:srgbClr val="0070C0"/>
                </a:solidFill>
              </a:rPr>
              <a:t>rejenerasyonunu</a:t>
            </a:r>
            <a:r>
              <a:rPr lang="tr-TR" b="1" dirty="0">
                <a:solidFill>
                  <a:srgbClr val="0070C0"/>
                </a:solidFill>
              </a:rPr>
              <a:t> </a:t>
            </a:r>
            <a:r>
              <a:rPr lang="tr-TR" b="1" dirty="0" smtClean="0">
                <a:solidFill>
                  <a:srgbClr val="0070C0"/>
                </a:solidFill>
              </a:rPr>
              <a:t>destekler.</a:t>
            </a:r>
            <a:endParaRPr lang="tr-TR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39552" y="4039344"/>
            <a:ext cx="7776864" cy="255454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r-TR" b="1" dirty="0"/>
              <a:t>B</a:t>
            </a:r>
            <a:r>
              <a:rPr lang="tr-TR" b="1" dirty="0" smtClean="0"/>
              <a:t>aş </a:t>
            </a:r>
            <a:r>
              <a:rPr lang="tr-TR" b="1" dirty="0"/>
              <a:t>ve boyun </a:t>
            </a:r>
            <a:r>
              <a:rPr lang="tr-TR" b="1" dirty="0" smtClean="0"/>
              <a:t>kanseri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>
                <a:sym typeface="Wingdings" pitchFamily="2" charset="2"/>
              </a:rPr>
              <a:t>Pre</a:t>
            </a:r>
            <a:r>
              <a:rPr lang="tr-TR" dirty="0" smtClean="0">
                <a:sym typeface="Wingdings" pitchFamily="2" charset="2"/>
              </a:rPr>
              <a:t> –op </a:t>
            </a:r>
            <a:r>
              <a:rPr lang="tr-TR" dirty="0" err="1" smtClean="0">
                <a:sym typeface="Wingdings" pitchFamily="2" charset="2"/>
              </a:rPr>
              <a:t>immunnutrisyon</a:t>
            </a:r>
            <a:r>
              <a:rPr lang="tr-TR" dirty="0" smtClean="0">
                <a:sym typeface="Wingdings" pitchFamily="2" charset="2"/>
              </a:rPr>
              <a:t>  </a:t>
            </a:r>
            <a:r>
              <a:rPr lang="tr-TR" b="1" dirty="0" smtClean="0"/>
              <a:t>96 </a:t>
            </a:r>
            <a:r>
              <a:rPr lang="tr-TR" b="1" dirty="0"/>
              <a:t>hasta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/>
              <a:t>müdahale </a:t>
            </a:r>
            <a:r>
              <a:rPr lang="tr-TR" dirty="0"/>
              <a:t>grubu: 51, kontrol grubu: </a:t>
            </a:r>
            <a:r>
              <a:rPr lang="tr-TR" dirty="0" smtClean="0"/>
              <a:t>45 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/>
              <a:t>Müdahale </a:t>
            </a:r>
            <a:r>
              <a:rPr lang="tr-TR" dirty="0"/>
              <a:t>grubu (ameliyattan önceki 5 gün boyunca günde 3 ünite) omega-3 yağ asidi (1 g/ünite), </a:t>
            </a:r>
            <a:r>
              <a:rPr lang="tr-TR" dirty="0" err="1"/>
              <a:t>arginin</a:t>
            </a:r>
            <a:r>
              <a:rPr lang="tr-TR" dirty="0"/>
              <a:t> (3,8 g/ünite), RNA-nükleotidleri (0,39 g/ünite) ve çözünür </a:t>
            </a:r>
            <a:r>
              <a:rPr lang="tr-TR" dirty="0" err="1"/>
              <a:t>guar</a:t>
            </a:r>
            <a:r>
              <a:rPr lang="tr-TR" dirty="0"/>
              <a:t> lifi (3 g/ünite) almıştır.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b="1" dirty="0" err="1" smtClean="0">
                <a:solidFill>
                  <a:srgbClr val="FF0000"/>
                </a:solidFill>
                <a:sym typeface="Wingdings" pitchFamily="2" charset="2"/>
              </a:rPr>
              <a:t>İmmun</a:t>
            </a:r>
            <a:r>
              <a:rPr lang="tr-T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sym typeface="Wingdings" pitchFamily="2" charset="2"/>
              </a:rPr>
              <a:t>nutrisyon</a:t>
            </a:r>
            <a:r>
              <a:rPr lang="tr-TR" b="1" dirty="0" smtClean="0">
                <a:solidFill>
                  <a:srgbClr val="FF0000"/>
                </a:solidFill>
                <a:sym typeface="Wingdings" pitchFamily="2" charset="2"/>
              </a:rPr>
              <a:t> alan grupta p</a:t>
            </a:r>
            <a:r>
              <a:rPr lang="tr-TR" b="1" dirty="0" smtClean="0">
                <a:solidFill>
                  <a:srgbClr val="FF0000"/>
                </a:solidFill>
              </a:rPr>
              <a:t>ost-op </a:t>
            </a:r>
            <a:r>
              <a:rPr lang="tr-TR" b="1" dirty="0">
                <a:solidFill>
                  <a:srgbClr val="FF0000"/>
                </a:solidFill>
              </a:rPr>
              <a:t>komplikasyon oranlarını </a:t>
            </a:r>
            <a:r>
              <a:rPr lang="tr-TR" b="1" dirty="0" smtClean="0">
                <a:solidFill>
                  <a:srgbClr val="FF0000"/>
                </a:solidFill>
              </a:rPr>
              <a:t>azaldı </a:t>
            </a:r>
            <a:r>
              <a:rPr lang="tr-TR" b="1" dirty="0" smtClean="0">
                <a:solidFill>
                  <a:srgbClr val="FF0000"/>
                </a:solidFill>
                <a:sym typeface="Wingdings" pitchFamily="2" charset="2"/>
              </a:rPr>
              <a:t> H</a:t>
            </a:r>
            <a:r>
              <a:rPr lang="tr-TR" b="1" dirty="0" smtClean="0">
                <a:solidFill>
                  <a:srgbClr val="FF0000"/>
                </a:solidFill>
              </a:rPr>
              <a:t>astanede </a:t>
            </a:r>
            <a:r>
              <a:rPr lang="tr-TR" b="1" dirty="0">
                <a:solidFill>
                  <a:srgbClr val="FF0000"/>
                </a:solidFill>
              </a:rPr>
              <a:t>kalış süresini (6 güne karşı 17, </a:t>
            </a:r>
            <a:r>
              <a:rPr lang="tr-TR" b="1" i="1" dirty="0">
                <a:solidFill>
                  <a:srgbClr val="FF0000"/>
                </a:solidFill>
              </a:rPr>
              <a:t>p</a:t>
            </a:r>
            <a:r>
              <a:rPr lang="tr-TR" b="1" dirty="0">
                <a:solidFill>
                  <a:srgbClr val="FF0000"/>
                </a:solidFill>
              </a:rPr>
              <a:t> &lt; 0,001) ve genel komplikasyonları (%35'e karşı %58) önemli ölçüde </a:t>
            </a:r>
            <a:r>
              <a:rPr lang="tr-TR" b="1" dirty="0" smtClean="0">
                <a:solidFill>
                  <a:srgbClr val="FF0000"/>
                </a:solidFill>
              </a:rPr>
              <a:t>azalttı. </a:t>
            </a:r>
            <a:r>
              <a:rPr lang="tr-TR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tr-TR" b="1" dirty="0" err="1" smtClean="0">
                <a:solidFill>
                  <a:srgbClr val="FF0000"/>
                </a:solidFill>
              </a:rPr>
              <a:t>Mortalite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ve hastaneye tekrar yatışta fark </a:t>
            </a:r>
            <a:r>
              <a:rPr lang="tr-TR" b="1" dirty="0" smtClean="0">
                <a:solidFill>
                  <a:srgbClr val="FF0000"/>
                </a:solidFill>
              </a:rPr>
              <a:t>bulunmadı.</a:t>
            </a:r>
          </a:p>
          <a:p>
            <a:endParaRPr lang="tr-TR" dirty="0"/>
          </a:p>
          <a:p>
            <a:r>
              <a:rPr lang="tr-TR" sz="800" dirty="0" smtClean="0"/>
              <a:t>*</a:t>
            </a:r>
            <a:r>
              <a:rPr lang="tr-TR" sz="800" dirty="0" err="1"/>
              <a:t>Mueller</a:t>
            </a:r>
            <a:r>
              <a:rPr lang="tr-TR" sz="800" dirty="0"/>
              <a:t> SA, </a:t>
            </a:r>
            <a:r>
              <a:rPr lang="tr-TR" sz="800" dirty="0" err="1"/>
              <a:t>Mayer</a:t>
            </a:r>
            <a:r>
              <a:rPr lang="tr-TR" sz="800" dirty="0"/>
              <a:t> C, </a:t>
            </a:r>
            <a:r>
              <a:rPr lang="tr-TR" sz="800" dirty="0" err="1"/>
              <a:t>Bojaxhiu</a:t>
            </a:r>
            <a:r>
              <a:rPr lang="tr-TR" sz="800" dirty="0"/>
              <a:t> B, </a:t>
            </a:r>
            <a:r>
              <a:rPr lang="tr-TR" sz="800" dirty="0" err="1"/>
              <a:t>Aeberhard</a:t>
            </a:r>
            <a:r>
              <a:rPr lang="tr-TR" sz="800" dirty="0"/>
              <a:t> C, </a:t>
            </a:r>
            <a:r>
              <a:rPr lang="tr-TR" sz="800" dirty="0" err="1"/>
              <a:t>Schuetz</a:t>
            </a:r>
            <a:r>
              <a:rPr lang="tr-TR" sz="800" dirty="0"/>
              <a:t> P, </a:t>
            </a:r>
            <a:r>
              <a:rPr lang="tr-TR" sz="800" dirty="0" err="1"/>
              <a:t>Stanga</a:t>
            </a:r>
            <a:r>
              <a:rPr lang="tr-TR" sz="800" dirty="0"/>
              <a:t> Z, </a:t>
            </a:r>
            <a:r>
              <a:rPr lang="tr-TR" sz="800" dirty="0" err="1"/>
              <a:t>Giger</a:t>
            </a:r>
            <a:r>
              <a:rPr lang="tr-TR" sz="800" dirty="0"/>
              <a:t> R. </a:t>
            </a:r>
            <a:r>
              <a:rPr lang="tr-TR" sz="800" dirty="0" err="1"/>
              <a:t>Effect</a:t>
            </a:r>
            <a:r>
              <a:rPr lang="tr-TR" sz="800" dirty="0"/>
              <a:t> of </a:t>
            </a:r>
            <a:r>
              <a:rPr lang="tr-TR" sz="800" dirty="0" err="1"/>
              <a:t>preoperative</a:t>
            </a:r>
            <a:r>
              <a:rPr lang="tr-TR" sz="800" dirty="0"/>
              <a:t> </a:t>
            </a:r>
            <a:r>
              <a:rPr lang="tr-TR" sz="800" dirty="0" err="1"/>
              <a:t>immunonutrition</a:t>
            </a:r>
            <a:r>
              <a:rPr lang="tr-TR" sz="800" dirty="0"/>
              <a:t> on </a:t>
            </a:r>
            <a:r>
              <a:rPr lang="tr-TR" sz="800" dirty="0" err="1"/>
              <a:t>complications</a:t>
            </a:r>
            <a:r>
              <a:rPr lang="tr-TR" sz="800" dirty="0"/>
              <a:t> </a:t>
            </a:r>
            <a:r>
              <a:rPr lang="tr-TR" sz="800" dirty="0" err="1"/>
              <a:t>after</a:t>
            </a:r>
            <a:r>
              <a:rPr lang="tr-TR" sz="800" dirty="0"/>
              <a:t> </a:t>
            </a:r>
            <a:r>
              <a:rPr lang="tr-TR" sz="800" dirty="0" err="1"/>
              <a:t>salvage</a:t>
            </a:r>
            <a:r>
              <a:rPr lang="tr-TR" sz="800" dirty="0"/>
              <a:t> </a:t>
            </a:r>
            <a:r>
              <a:rPr lang="tr-TR" sz="800" dirty="0" err="1"/>
              <a:t>surgery</a:t>
            </a:r>
            <a:r>
              <a:rPr lang="tr-TR" sz="800" dirty="0"/>
              <a:t> in </a:t>
            </a:r>
            <a:r>
              <a:rPr lang="tr-TR" sz="800" dirty="0" err="1"/>
              <a:t>head</a:t>
            </a:r>
            <a:r>
              <a:rPr lang="tr-TR" sz="800" dirty="0"/>
              <a:t> </a:t>
            </a:r>
            <a:r>
              <a:rPr lang="tr-TR" sz="800" dirty="0" err="1"/>
              <a:t>and</a:t>
            </a:r>
            <a:r>
              <a:rPr lang="tr-TR" sz="800" dirty="0"/>
              <a:t> </a:t>
            </a:r>
            <a:r>
              <a:rPr lang="tr-TR" sz="800" dirty="0" err="1"/>
              <a:t>neck</a:t>
            </a:r>
            <a:r>
              <a:rPr lang="tr-TR" sz="800" dirty="0"/>
              <a:t> </a:t>
            </a:r>
            <a:r>
              <a:rPr lang="tr-TR" sz="800" dirty="0" err="1"/>
              <a:t>cancer</a:t>
            </a:r>
            <a:r>
              <a:rPr lang="tr-TR" sz="800" dirty="0"/>
              <a:t>. J </a:t>
            </a:r>
            <a:r>
              <a:rPr lang="tr-TR" sz="800" dirty="0" err="1"/>
              <a:t>Otolaryngol</a:t>
            </a:r>
            <a:r>
              <a:rPr lang="tr-TR" sz="800" dirty="0"/>
              <a:t> </a:t>
            </a:r>
            <a:r>
              <a:rPr lang="tr-TR" sz="800" dirty="0" err="1"/>
              <a:t>Head</a:t>
            </a:r>
            <a:r>
              <a:rPr lang="tr-TR" sz="800" dirty="0"/>
              <a:t> </a:t>
            </a:r>
            <a:r>
              <a:rPr lang="tr-TR" sz="800" dirty="0" err="1"/>
              <a:t>Neck</a:t>
            </a:r>
            <a:r>
              <a:rPr lang="tr-TR" sz="800" dirty="0"/>
              <a:t> </a:t>
            </a:r>
            <a:r>
              <a:rPr lang="tr-TR" sz="800" dirty="0" err="1"/>
              <a:t>Surg</a:t>
            </a:r>
            <a:r>
              <a:rPr lang="tr-TR" sz="800" dirty="0"/>
              <a:t>. 2019 May 31;48(1):25. </a:t>
            </a:r>
            <a:r>
              <a:rPr lang="tr-TR" sz="800" dirty="0" err="1"/>
              <a:t>doi</a:t>
            </a:r>
            <a:r>
              <a:rPr lang="tr-TR" sz="800" dirty="0"/>
              <a:t>: 10.1186/s40463-019-0345-8. PMID: 31151486; PMCID: PMC6544965.</a:t>
            </a:r>
          </a:p>
        </p:txBody>
      </p:sp>
    </p:spTree>
    <p:extLst>
      <p:ext uri="{BB962C8B-B14F-4D97-AF65-F5344CB8AC3E}">
        <p14:creationId xmlns:p14="http://schemas.microsoft.com/office/powerpoint/2010/main" val="160269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9FF99"/>
          </a:solidFill>
        </p:spPr>
        <p:txBody>
          <a:bodyPr>
            <a:normAutofit/>
          </a:bodyPr>
          <a:lstStyle/>
          <a:p>
            <a:pPr algn="l"/>
            <a:r>
              <a:rPr lang="tr-TR" b="1" dirty="0"/>
              <a:t>D </a:t>
            </a:r>
            <a:r>
              <a:rPr lang="tr-TR" b="1" dirty="0" smtClean="0"/>
              <a:t>Vitamini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17259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r>
              <a:rPr lang="tr-TR" sz="8000" dirty="0" smtClean="0"/>
              <a:t>Doğal bağışıklıkta  </a:t>
            </a:r>
            <a:r>
              <a:rPr lang="tr-TR" sz="8000" dirty="0" err="1" smtClean="0"/>
              <a:t>up-regulasyon</a:t>
            </a:r>
            <a:endParaRPr lang="tr-TR" sz="8000" dirty="0" smtClean="0"/>
          </a:p>
          <a:p>
            <a:r>
              <a:rPr lang="tr-TR" sz="8000" dirty="0" err="1" smtClean="0"/>
              <a:t>Adaptif</a:t>
            </a:r>
            <a:r>
              <a:rPr lang="tr-TR" sz="8000" dirty="0" smtClean="0"/>
              <a:t> bağışıklıkta </a:t>
            </a:r>
            <a:r>
              <a:rPr lang="tr-TR" sz="8000" dirty="0" err="1" smtClean="0"/>
              <a:t>immunmodulasyon</a:t>
            </a:r>
            <a:endParaRPr lang="tr-TR" sz="8000" dirty="0"/>
          </a:p>
          <a:p>
            <a:r>
              <a:rPr lang="tr-TR" sz="8000" dirty="0" smtClean="0"/>
              <a:t>T </a:t>
            </a:r>
            <a:r>
              <a:rPr lang="tr-TR" sz="8000" dirty="0"/>
              <a:t>hücresi yanıtını </a:t>
            </a:r>
            <a:r>
              <a:rPr lang="tr-TR" sz="8000" dirty="0" err="1" smtClean="0"/>
              <a:t>module</a:t>
            </a:r>
            <a:r>
              <a:rPr lang="tr-TR" sz="8000" dirty="0" smtClean="0"/>
              <a:t> ederek </a:t>
            </a:r>
            <a:r>
              <a:rPr lang="tr-TR" sz="8000" dirty="0" err="1" smtClean="0"/>
              <a:t>inflamasyonu</a:t>
            </a:r>
            <a:r>
              <a:rPr lang="tr-TR" sz="8000" dirty="0" smtClean="0"/>
              <a:t> </a:t>
            </a:r>
            <a:r>
              <a:rPr lang="tr-TR" sz="8000" dirty="0"/>
              <a:t>azaltır </a:t>
            </a:r>
            <a:endParaRPr lang="tr-TR" sz="8000" dirty="0" smtClean="0"/>
          </a:p>
          <a:p>
            <a:r>
              <a:rPr lang="tr-TR" sz="8000" dirty="0" smtClean="0"/>
              <a:t>Siklo-oksijenaz-2 </a:t>
            </a:r>
            <a:r>
              <a:rPr lang="tr-TR" sz="8000" dirty="0"/>
              <a:t>(COX-2) </a:t>
            </a:r>
            <a:r>
              <a:rPr lang="tr-TR" sz="8000" dirty="0" err="1"/>
              <a:t>inhibisyonu</a:t>
            </a:r>
            <a:r>
              <a:rPr lang="tr-TR" sz="8000" dirty="0"/>
              <a:t> </a:t>
            </a:r>
            <a:r>
              <a:rPr lang="tr-TR" sz="8000" dirty="0" smtClean="0"/>
              <a:t>ile anti-</a:t>
            </a:r>
            <a:r>
              <a:rPr lang="tr-TR" sz="8000" dirty="0" err="1" smtClean="0"/>
              <a:t>inflamatuar</a:t>
            </a:r>
            <a:r>
              <a:rPr lang="tr-TR" sz="8000" dirty="0" smtClean="0"/>
              <a:t> etkiye katkıda bulunur.</a:t>
            </a:r>
            <a:endParaRPr lang="tr-TR" sz="8000" dirty="0"/>
          </a:p>
          <a:p>
            <a:r>
              <a:rPr lang="tr-TR" sz="8000" dirty="0" err="1"/>
              <a:t>O</a:t>
            </a:r>
            <a:r>
              <a:rPr lang="tr-TR" sz="8000" dirty="0" err="1" smtClean="0"/>
              <a:t>toreaktif</a:t>
            </a:r>
            <a:r>
              <a:rPr lang="tr-TR" sz="8000" dirty="0" smtClean="0"/>
              <a:t> </a:t>
            </a:r>
            <a:r>
              <a:rPr lang="tr-TR" sz="8000" dirty="0"/>
              <a:t>T lenfositlerin </a:t>
            </a:r>
            <a:r>
              <a:rPr lang="tr-TR" sz="8000" dirty="0" err="1"/>
              <a:t>apoptozunu</a:t>
            </a:r>
            <a:r>
              <a:rPr lang="tr-TR" sz="8000" dirty="0"/>
              <a:t> </a:t>
            </a:r>
            <a:r>
              <a:rPr lang="tr-TR" sz="8000" dirty="0" smtClean="0"/>
              <a:t>uyarır</a:t>
            </a:r>
          </a:p>
          <a:p>
            <a:r>
              <a:rPr lang="tr-TR" sz="8000" dirty="0" smtClean="0"/>
              <a:t>B hücrelerinden plazma </a:t>
            </a:r>
            <a:r>
              <a:rPr lang="tr-TR" sz="8000" dirty="0"/>
              <a:t>hücrelerinin farklılaşmasını </a:t>
            </a:r>
            <a:r>
              <a:rPr lang="tr-TR" sz="8000" dirty="0" err="1"/>
              <a:t>inhibe</a:t>
            </a:r>
            <a:r>
              <a:rPr lang="tr-TR" sz="8000" dirty="0"/>
              <a:t> </a:t>
            </a:r>
            <a:r>
              <a:rPr lang="tr-TR" sz="8000" dirty="0" smtClean="0"/>
              <a:t>edebilir</a:t>
            </a:r>
          </a:p>
          <a:p>
            <a:r>
              <a:rPr lang="tr-TR" sz="8000" dirty="0" smtClean="0"/>
              <a:t>Aktive </a:t>
            </a:r>
            <a:r>
              <a:rPr lang="tr-TR" sz="8000" dirty="0"/>
              <a:t>B hücrelerinin </a:t>
            </a:r>
            <a:r>
              <a:rPr lang="tr-TR" sz="8000" dirty="0" err="1"/>
              <a:t>apoptozunu</a:t>
            </a:r>
            <a:r>
              <a:rPr lang="tr-TR" sz="8000" dirty="0"/>
              <a:t> teşvik </a:t>
            </a:r>
            <a:r>
              <a:rPr lang="tr-TR" sz="8000" dirty="0" smtClean="0"/>
              <a:t>edebilir</a:t>
            </a:r>
          </a:p>
          <a:p>
            <a:r>
              <a:rPr lang="tr-TR" sz="8000" dirty="0" smtClean="0"/>
              <a:t>IL-10 </a:t>
            </a:r>
            <a:r>
              <a:rPr lang="tr-TR" sz="8000" dirty="0"/>
              <a:t>üretimini </a:t>
            </a:r>
            <a:r>
              <a:rPr lang="tr-TR" sz="8000" dirty="0" smtClean="0"/>
              <a:t>artırabilir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4716016" y="1628800"/>
            <a:ext cx="3528392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D vitamini içeren </a:t>
            </a:r>
            <a:r>
              <a:rPr lang="tr-TR" b="1" dirty="0" err="1" smtClean="0">
                <a:solidFill>
                  <a:schemeClr val="bg1"/>
                </a:solidFill>
              </a:rPr>
              <a:t>nutrisyon</a:t>
            </a:r>
            <a:r>
              <a:rPr lang="tr-TR" b="1" dirty="0" smtClean="0">
                <a:solidFill>
                  <a:schemeClr val="bg1"/>
                </a:solidFill>
              </a:rPr>
              <a:t> ürünleri kullanılacaksa</a:t>
            </a:r>
            <a:r>
              <a:rPr lang="tr-TR" b="1" dirty="0"/>
              <a:t> </a:t>
            </a:r>
            <a:r>
              <a:rPr lang="tr-TR" b="1" dirty="0" smtClean="0"/>
              <a:t>günlük </a:t>
            </a:r>
            <a:r>
              <a:rPr lang="tr-TR" b="1" dirty="0" err="1" smtClean="0"/>
              <a:t>nutrisyon</a:t>
            </a:r>
            <a:r>
              <a:rPr lang="tr-TR" b="1" dirty="0" smtClean="0"/>
              <a:t> ihtiyacı hesaplanırken ürün içeriğindeki D vitamini miktarı göz önünde bulundurulmalıdır. </a:t>
            </a:r>
            <a:r>
              <a:rPr lang="tr-TR" b="1" dirty="0" smtClean="0">
                <a:solidFill>
                  <a:schemeClr val="bg1"/>
                </a:solidFill>
              </a:rPr>
              <a:t>Hastanın D vitamini düzeyine göre  günlük ihtiyaç 800-2000 IU/gün  aralığında belirlenmelidir.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16016" y="4186024"/>
            <a:ext cx="3672408" cy="243143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Düşük Vitamin D Düzeylerinin Erken Tedaviyle İyileştirilmesi (VIOLET) çalışması, yüksek doz </a:t>
            </a:r>
            <a:r>
              <a:rPr lang="tr-TR" dirty="0" err="1"/>
              <a:t>enteral</a:t>
            </a:r>
            <a:r>
              <a:rPr lang="tr-TR" dirty="0"/>
              <a:t> D3 vitamininin kritik hasta ve D vitamini eksikliği olan hastalarda 90 günlük </a:t>
            </a:r>
            <a:r>
              <a:rPr lang="tr-TR" dirty="0" err="1"/>
              <a:t>mortaliteyi</a:t>
            </a:r>
            <a:r>
              <a:rPr lang="tr-TR" dirty="0"/>
              <a:t> ve diğer ikincil sonuçları iyileştirmediğini göstermiştir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sz="800" dirty="0" smtClean="0"/>
              <a:t>*</a:t>
            </a:r>
            <a:r>
              <a:rPr lang="tr-TR" sz="800" dirty="0"/>
              <a:t>*</a:t>
            </a:r>
            <a:r>
              <a:rPr lang="en-US" sz="800" dirty="0"/>
              <a:t>Nutrition </a:t>
            </a:r>
            <a:r>
              <a:rPr lang="en-US" sz="800" dirty="0" err="1"/>
              <a:t>supportforcritically</a:t>
            </a:r>
            <a:r>
              <a:rPr lang="en-US" sz="800" dirty="0"/>
              <a:t> ill patients </a:t>
            </a:r>
            <a:r>
              <a:rPr lang="en-US" sz="800" dirty="0" err="1"/>
              <a:t>HasanM.Al-DorziMD</a:t>
            </a:r>
            <a:r>
              <a:rPr lang="tr-TR" sz="800" dirty="0"/>
              <a:t> </a:t>
            </a:r>
            <a:r>
              <a:rPr lang="en-US" sz="800" dirty="0" err="1" smtClean="0"/>
              <a:t>YaseenM.ArabiMD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11030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tr-TR" dirty="0" smtClean="0">
              <a:sym typeface="Wingdings" pitchFamily="2" charset="2"/>
            </a:endParaRPr>
          </a:p>
          <a:p>
            <a:pPr marL="0" indent="0">
              <a:buNone/>
            </a:pP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943718"/>
              </p:ext>
            </p:extLst>
          </p:nvPr>
        </p:nvGraphicFramePr>
        <p:xfrm>
          <a:off x="395536" y="1412776"/>
          <a:ext cx="7200800" cy="499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3096344"/>
              </a:tblGrid>
              <a:tr h="634400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Hematolojik </a:t>
                      </a:r>
                      <a:r>
                        <a:rPr lang="tr-TR" sz="2400" b="1" dirty="0" err="1" smtClean="0"/>
                        <a:t>malignite</a:t>
                      </a:r>
                      <a:r>
                        <a:rPr lang="tr-TR" sz="2400" b="1" dirty="0" smtClean="0"/>
                        <a:t> tipi 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Görülme</a:t>
                      </a:r>
                      <a:r>
                        <a:rPr lang="tr-TR" sz="2400" b="1" baseline="0" dirty="0" smtClean="0"/>
                        <a:t> sıklığı </a:t>
                      </a:r>
                      <a:endParaRPr lang="tr-TR" sz="2400" b="1" dirty="0"/>
                    </a:p>
                  </a:txBody>
                  <a:tcPr/>
                </a:tc>
              </a:tr>
              <a:tr h="222659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err="1"/>
                        <a:t>Lenfomalar</a:t>
                      </a:r>
                      <a:endParaRPr lang="tr-T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/>
                        <a:t>30-40</a:t>
                      </a:r>
                    </a:p>
                  </a:txBody>
                  <a:tcPr anchor="ctr"/>
                </a:tc>
              </a:tr>
              <a:tr h="222659">
                <a:tc>
                  <a:txBody>
                    <a:bodyPr/>
                    <a:lstStyle/>
                    <a:p>
                      <a:pPr algn="l"/>
                      <a:r>
                        <a:rPr lang="tr-TR" sz="2000"/>
                        <a:t>Non-Hodgkin Lenfoma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/>
                        <a:t>25-35</a:t>
                      </a:r>
                    </a:p>
                  </a:txBody>
                  <a:tcPr anchor="ctr"/>
                </a:tc>
              </a:tr>
              <a:tr h="222659">
                <a:tc>
                  <a:txBody>
                    <a:bodyPr/>
                    <a:lstStyle/>
                    <a:p>
                      <a:pPr algn="l"/>
                      <a:r>
                        <a:rPr lang="tr-TR" sz="2000"/>
                        <a:t>Hodgkin Lenfoma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/>
                        <a:t>5-10</a:t>
                      </a:r>
                    </a:p>
                  </a:txBody>
                  <a:tcPr anchor="ctr"/>
                </a:tc>
              </a:tr>
              <a:tr h="222659">
                <a:tc>
                  <a:txBody>
                    <a:bodyPr/>
                    <a:lstStyle/>
                    <a:p>
                      <a:pPr algn="l"/>
                      <a:r>
                        <a:rPr lang="tr-TR" sz="2000" b="1"/>
                        <a:t>Miyelomlar (Multipl Miyelom)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/>
                        <a:t>10-15</a:t>
                      </a:r>
                    </a:p>
                  </a:txBody>
                  <a:tcPr anchor="ctr"/>
                </a:tc>
              </a:tr>
              <a:tr h="222659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/>
                        <a:t>Lösemiler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/>
                        <a:t>30-35</a:t>
                      </a:r>
                    </a:p>
                  </a:txBody>
                  <a:tcPr anchor="ctr"/>
                </a:tc>
              </a:tr>
              <a:tr h="222659">
                <a:tc>
                  <a:txBody>
                    <a:bodyPr/>
                    <a:lstStyle/>
                    <a:p>
                      <a:pPr algn="l"/>
                      <a:r>
                        <a:rPr lang="tr-TR" sz="2000" dirty="0"/>
                        <a:t>Kronik </a:t>
                      </a:r>
                      <a:r>
                        <a:rPr lang="tr-TR" sz="2000" dirty="0" err="1"/>
                        <a:t>Lenfositik</a:t>
                      </a:r>
                      <a:r>
                        <a:rPr lang="tr-TR" sz="2000" dirty="0"/>
                        <a:t> Lösemi (KLL)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/>
                        <a:t>10-15</a:t>
                      </a:r>
                    </a:p>
                  </a:txBody>
                  <a:tcPr anchor="ctr"/>
                </a:tc>
              </a:tr>
              <a:tr h="222659">
                <a:tc>
                  <a:txBody>
                    <a:bodyPr/>
                    <a:lstStyle/>
                    <a:p>
                      <a:pPr algn="l"/>
                      <a:r>
                        <a:rPr lang="tr-TR" sz="2000"/>
                        <a:t>Akut Miyeloid Lösemi (AML)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dirty="0"/>
                        <a:t>~10</a:t>
                      </a:r>
                    </a:p>
                  </a:txBody>
                  <a:tcPr anchor="ctr"/>
                </a:tc>
              </a:tr>
              <a:tr h="222659">
                <a:tc>
                  <a:txBody>
                    <a:bodyPr/>
                    <a:lstStyle/>
                    <a:p>
                      <a:pPr algn="l"/>
                      <a:r>
                        <a:rPr lang="tr-TR" sz="2000"/>
                        <a:t>Kronik Miyeloid Lösemi (KML)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/>
                        <a:t>~5</a:t>
                      </a:r>
                    </a:p>
                  </a:txBody>
                  <a:tcPr anchor="ctr"/>
                </a:tc>
              </a:tr>
              <a:tr h="222659">
                <a:tc>
                  <a:txBody>
                    <a:bodyPr/>
                    <a:lstStyle/>
                    <a:p>
                      <a:pPr algn="l"/>
                      <a:r>
                        <a:rPr lang="tr-TR" sz="2000"/>
                        <a:t>Akut Lenfoblastik Lösemi (ALL)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/>
                        <a:t>&lt;5</a:t>
                      </a:r>
                    </a:p>
                  </a:txBody>
                  <a:tcPr anchor="ctr"/>
                </a:tc>
              </a:tr>
              <a:tr h="384315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err="1"/>
                        <a:t>Miyelodisplastik</a:t>
                      </a:r>
                      <a:r>
                        <a:rPr lang="tr-TR" sz="2000" b="1" dirty="0"/>
                        <a:t> Sendromlar (MDS)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/>
                        <a:t>10-15</a:t>
                      </a:r>
                    </a:p>
                  </a:txBody>
                  <a:tcPr anchor="ctr"/>
                </a:tc>
              </a:tr>
              <a:tr h="384315">
                <a:tc>
                  <a:txBody>
                    <a:bodyPr/>
                    <a:lstStyle/>
                    <a:p>
                      <a:pPr algn="l"/>
                      <a:r>
                        <a:rPr lang="tr-TR" sz="2000" b="1" dirty="0" err="1"/>
                        <a:t>Miyeloproliferatif</a:t>
                      </a:r>
                      <a:r>
                        <a:rPr lang="tr-TR" sz="2000" b="1" dirty="0"/>
                        <a:t> </a:t>
                      </a:r>
                      <a:r>
                        <a:rPr lang="tr-TR" sz="2000" b="1" dirty="0" err="1"/>
                        <a:t>Neoplaziler</a:t>
                      </a:r>
                      <a:r>
                        <a:rPr lang="tr-TR" sz="2000" b="1" dirty="0"/>
                        <a:t> (MPN)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5-10</a:t>
                      </a:r>
                      <a:endParaRPr lang="tr-TR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301984" y="548680"/>
            <a:ext cx="8640960" cy="46166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2400" b="1" dirty="0">
                <a:solidFill>
                  <a:prstClr val="black"/>
                </a:solidFill>
              </a:rPr>
              <a:t>Tüm </a:t>
            </a:r>
            <a:r>
              <a:rPr lang="tr-TR" sz="2400" b="1" dirty="0" err="1">
                <a:solidFill>
                  <a:prstClr val="black"/>
                </a:solidFill>
              </a:rPr>
              <a:t>maligniteler</a:t>
            </a:r>
            <a:r>
              <a:rPr lang="tr-TR" sz="2400" b="1" dirty="0">
                <a:solidFill>
                  <a:prstClr val="black"/>
                </a:solidFill>
              </a:rPr>
              <a:t> içinde hematolojik </a:t>
            </a:r>
            <a:r>
              <a:rPr lang="tr-TR" sz="2400" b="1" dirty="0" err="1">
                <a:solidFill>
                  <a:prstClr val="black"/>
                </a:solidFill>
              </a:rPr>
              <a:t>malignitelerin</a:t>
            </a:r>
            <a:r>
              <a:rPr lang="tr-TR" sz="2400" b="1" dirty="0">
                <a:solidFill>
                  <a:prstClr val="black"/>
                </a:solidFill>
              </a:rPr>
              <a:t> sıklığı % 6-9</a:t>
            </a:r>
            <a:r>
              <a:rPr lang="tr-TR" sz="2400" b="1" dirty="0">
                <a:solidFill>
                  <a:prstClr val="black"/>
                </a:solidFill>
                <a:sym typeface="Wingdings" pitchFamily="2" charset="2"/>
              </a:rPr>
              <a:t> </a:t>
            </a:r>
          </a:p>
        </p:txBody>
      </p:sp>
      <p:sp>
        <p:nvSpPr>
          <p:cNvPr id="8" name="Oval 7"/>
          <p:cNvSpPr/>
          <p:nvPr/>
        </p:nvSpPr>
        <p:spPr>
          <a:xfrm>
            <a:off x="0" y="1772816"/>
            <a:ext cx="2123728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301984" y="3645024"/>
            <a:ext cx="1677728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79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file_000000004d0061f7bf0475e1b6107f08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2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algn="l"/>
            <a:r>
              <a:rPr lang="tr-TR" b="1" dirty="0"/>
              <a:t>C </a:t>
            </a:r>
            <a:r>
              <a:rPr lang="tr-TR" b="1" dirty="0" smtClean="0"/>
              <a:t>Vitamini</a:t>
            </a:r>
            <a:endParaRPr lang="tr-TR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539552" y="162880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Güçlü bir antioksidan..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539552" y="2204864"/>
            <a:ext cx="201622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/>
          <p:cNvSpPr txBox="1"/>
          <p:nvPr/>
        </p:nvSpPr>
        <p:spPr>
          <a:xfrm>
            <a:off x="683568" y="2420888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schemeClr val="bg1"/>
                </a:solidFill>
              </a:rPr>
              <a:t>Kollajen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tr-TR" b="1" dirty="0" err="1" smtClean="0">
                <a:solidFill>
                  <a:schemeClr val="bg1"/>
                </a:solidFill>
              </a:rPr>
              <a:t>Karnitin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tr-TR" b="1" dirty="0" err="1" smtClean="0">
                <a:solidFill>
                  <a:schemeClr val="bg1"/>
                </a:solidFill>
              </a:rPr>
              <a:t>Katekolamin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</a:p>
          <a:p>
            <a:endParaRPr lang="tr-TR" b="1" dirty="0" smtClean="0">
              <a:solidFill>
                <a:schemeClr val="bg1"/>
              </a:solidFill>
            </a:endParaRPr>
          </a:p>
          <a:p>
            <a:endParaRPr lang="tr-TR" b="1" dirty="0">
              <a:solidFill>
                <a:schemeClr val="bg1"/>
              </a:solidFill>
            </a:endParaRPr>
          </a:p>
          <a:p>
            <a:r>
              <a:rPr lang="tr-TR" b="1" dirty="0" smtClean="0">
                <a:solidFill>
                  <a:schemeClr val="bg1"/>
                </a:solidFill>
              </a:rPr>
              <a:t>      HİF-1α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9" name="Aşağı Ok 8"/>
          <p:cNvSpPr/>
          <p:nvPr/>
        </p:nvSpPr>
        <p:spPr>
          <a:xfrm>
            <a:off x="1187624" y="3429000"/>
            <a:ext cx="432048" cy="432048"/>
          </a:xfrm>
          <a:prstGeom prst="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683568" y="4509120"/>
            <a:ext cx="1224136" cy="1077218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849720" y="4724563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DNA </a:t>
            </a:r>
          </a:p>
          <a:p>
            <a:r>
              <a:rPr lang="tr-TR" b="1" dirty="0" err="1" smtClean="0"/>
              <a:t>Histon</a:t>
            </a:r>
            <a:r>
              <a:rPr lang="tr-TR" b="1" dirty="0" smtClean="0"/>
              <a:t> </a:t>
            </a:r>
            <a:endParaRPr lang="tr-TR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539552" y="6296114"/>
            <a:ext cx="201622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Redox</a:t>
            </a:r>
            <a:r>
              <a:rPr lang="tr-TR" dirty="0" smtClean="0"/>
              <a:t> reaksiyonları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2915816" y="2204864"/>
            <a:ext cx="4176464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Enfeksiyon </a:t>
            </a:r>
            <a:r>
              <a:rPr lang="tr-TR" dirty="0" err="1" smtClean="0"/>
              <a:t>profilaksisi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 smtClean="0"/>
              <a:t>100-200 </a:t>
            </a:r>
            <a:r>
              <a:rPr lang="tr-TR" dirty="0"/>
              <a:t>mg/gün </a:t>
            </a:r>
            <a:r>
              <a:rPr lang="tr-TR" dirty="0" smtClean="0"/>
              <a:t> Enfeksiyon tedavisi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/>
              <a:t>1-3 g/gün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575400" y="5802560"/>
            <a:ext cx="172819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Demir emilimi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2915816" y="2923779"/>
            <a:ext cx="5112568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tr-TR" dirty="0"/>
              <a:t>Yüksek dozda </a:t>
            </a:r>
            <a:r>
              <a:rPr lang="tr-TR" dirty="0" smtClean="0"/>
              <a:t>IV C Vitamini </a:t>
            </a:r>
            <a:r>
              <a:rPr lang="tr-TR" dirty="0" smtClean="0">
                <a:sym typeface="Wingdings" pitchFamily="2" charset="2"/>
              </a:rPr>
              <a:t> </a:t>
            </a:r>
          </a:p>
          <a:p>
            <a:pPr lvl="0"/>
            <a:r>
              <a:rPr lang="tr-TR" b="1" dirty="0" smtClean="0"/>
              <a:t>COVID-19 </a:t>
            </a:r>
            <a:r>
              <a:rPr lang="tr-TR" dirty="0"/>
              <a:t>hastalığında ortaya çıkan akut solunum sıkıntısı sendromunun (ARDS) karakteristik özelliği olan </a:t>
            </a:r>
            <a:r>
              <a:rPr lang="tr-TR" b="1" dirty="0" err="1"/>
              <a:t>sitokin</a:t>
            </a:r>
            <a:r>
              <a:rPr lang="tr-TR" b="1" dirty="0"/>
              <a:t> fırtınasını </a:t>
            </a:r>
            <a:r>
              <a:rPr lang="tr-TR" dirty="0"/>
              <a:t>azalttığı yapılan çalışmalarda gösterilmiştir.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2915816" y="4509120"/>
            <a:ext cx="6120680" cy="2154436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lvl="0"/>
            <a:r>
              <a:rPr lang="tr-TR" dirty="0"/>
              <a:t>17 </a:t>
            </a:r>
            <a:r>
              <a:rPr lang="tr-TR" dirty="0" smtClean="0"/>
              <a:t>çalışma  /// 3133 kritik hasta   </a:t>
            </a:r>
            <a:r>
              <a:rPr lang="tr-TR" dirty="0" smtClean="0">
                <a:sym typeface="Wingdings" pitchFamily="2" charset="2"/>
              </a:rPr>
              <a:t></a:t>
            </a:r>
            <a:r>
              <a:rPr lang="tr-TR" dirty="0">
                <a:sym typeface="Wingdings" pitchFamily="2" charset="2"/>
              </a:rPr>
              <a:t> </a:t>
            </a:r>
            <a:r>
              <a:rPr lang="tr-TR" dirty="0" smtClean="0">
                <a:sym typeface="Wingdings" pitchFamily="2" charset="2"/>
              </a:rPr>
              <a:t> </a:t>
            </a:r>
            <a:r>
              <a:rPr lang="tr-TR" dirty="0" smtClean="0"/>
              <a:t>Meta-analiz</a:t>
            </a:r>
          </a:p>
          <a:p>
            <a:pPr lvl="0"/>
            <a:r>
              <a:rPr lang="tr-TR" dirty="0" smtClean="0"/>
              <a:t>İV </a:t>
            </a:r>
            <a:r>
              <a:rPr lang="tr-TR" dirty="0"/>
              <a:t>C vitamini (tek başına veya </a:t>
            </a:r>
            <a:r>
              <a:rPr lang="tr-TR" dirty="0" err="1"/>
              <a:t>hidrokortizon</a:t>
            </a:r>
            <a:r>
              <a:rPr lang="tr-TR" dirty="0"/>
              <a:t>/</a:t>
            </a:r>
            <a:r>
              <a:rPr lang="tr-TR" dirty="0" err="1"/>
              <a:t>tiamin</a:t>
            </a:r>
            <a:r>
              <a:rPr lang="tr-TR" dirty="0"/>
              <a:t> ile kombine) </a:t>
            </a:r>
          </a:p>
          <a:p>
            <a:pPr lvl="0"/>
            <a:endParaRPr lang="tr-TR" dirty="0" smtClean="0"/>
          </a:p>
          <a:p>
            <a:pPr lvl="0"/>
            <a:endParaRPr lang="tr-TR" dirty="0" smtClean="0"/>
          </a:p>
          <a:p>
            <a:pPr lvl="0"/>
            <a:r>
              <a:rPr lang="tr-TR" dirty="0"/>
              <a:t>R</a:t>
            </a:r>
            <a:r>
              <a:rPr lang="tr-TR" dirty="0" smtClean="0"/>
              <a:t>eferansa </a:t>
            </a:r>
            <a:r>
              <a:rPr lang="tr-TR" dirty="0"/>
              <a:t>kıyasla </a:t>
            </a:r>
            <a:r>
              <a:rPr lang="tr-TR" dirty="0" err="1"/>
              <a:t>mortalite</a:t>
            </a:r>
            <a:r>
              <a:rPr lang="tr-TR" dirty="0"/>
              <a:t> </a:t>
            </a:r>
            <a:r>
              <a:rPr lang="tr-TR" dirty="0" smtClean="0"/>
              <a:t>azalması yok</a:t>
            </a:r>
          </a:p>
          <a:p>
            <a:pPr lvl="0"/>
            <a:r>
              <a:rPr lang="tr-TR" dirty="0" smtClean="0"/>
              <a:t>(risk </a:t>
            </a:r>
            <a:r>
              <a:rPr lang="tr-TR" dirty="0"/>
              <a:t>farkı, -0.05; %95 GA, -0.11 ila 0.01; P = .08; I² = %56</a:t>
            </a:r>
            <a:r>
              <a:rPr lang="tr-TR" dirty="0" smtClean="0"/>
              <a:t>).</a:t>
            </a:r>
          </a:p>
          <a:p>
            <a:pPr lvl="0"/>
            <a:endParaRPr lang="tr-TR" dirty="0"/>
          </a:p>
          <a:p>
            <a:r>
              <a:rPr lang="tr-TR" sz="800" dirty="0"/>
              <a:t>**</a:t>
            </a:r>
            <a:r>
              <a:rPr lang="en-US" sz="800" dirty="0"/>
              <a:t>Nutrition </a:t>
            </a:r>
            <a:r>
              <a:rPr lang="en-US" sz="800" dirty="0" err="1"/>
              <a:t>supportforcritically</a:t>
            </a:r>
            <a:r>
              <a:rPr lang="en-US" sz="800" dirty="0"/>
              <a:t> ill patients </a:t>
            </a:r>
            <a:r>
              <a:rPr lang="en-US" sz="800" dirty="0" err="1"/>
              <a:t>HasanM.Al-DorziMD</a:t>
            </a:r>
            <a:r>
              <a:rPr lang="en-US" sz="800" dirty="0"/>
              <a:t> </a:t>
            </a:r>
            <a:r>
              <a:rPr lang="en-US" sz="800" dirty="0" err="1" smtClean="0"/>
              <a:t>YaseenM.ArabiMD</a:t>
            </a:r>
            <a:endParaRPr lang="tr-TR" dirty="0"/>
          </a:p>
        </p:txBody>
      </p:sp>
      <p:sp>
        <p:nvSpPr>
          <p:cNvPr id="20" name="Aşağı Ok 19"/>
          <p:cNvSpPr/>
          <p:nvPr/>
        </p:nvSpPr>
        <p:spPr>
          <a:xfrm>
            <a:off x="4860032" y="5126704"/>
            <a:ext cx="144016" cy="321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12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b="1" dirty="0" smtClean="0"/>
              <a:t>Selenyum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Eser element, antioksidan</a:t>
            </a:r>
          </a:p>
          <a:p>
            <a:r>
              <a:rPr lang="tr-TR" dirty="0" smtClean="0"/>
              <a:t>Lökosit </a:t>
            </a:r>
            <a:r>
              <a:rPr lang="tr-TR" dirty="0"/>
              <a:t>ve NK </a:t>
            </a:r>
            <a:r>
              <a:rPr lang="tr-TR" dirty="0" smtClean="0"/>
              <a:t>hücrelerinin fonksiyonlarında etkileri var</a:t>
            </a:r>
          </a:p>
          <a:p>
            <a:r>
              <a:rPr lang="tr-TR" dirty="0" err="1" smtClean="0"/>
              <a:t>İmmünoglobulinlerin</a:t>
            </a:r>
            <a:r>
              <a:rPr lang="tr-TR" dirty="0" smtClean="0"/>
              <a:t> </a:t>
            </a:r>
            <a:r>
              <a:rPr lang="tr-TR" dirty="0"/>
              <a:t>üretiminde rol </a:t>
            </a:r>
            <a:r>
              <a:rPr lang="tr-TR" dirty="0" smtClean="0"/>
              <a:t>oynar</a:t>
            </a:r>
          </a:p>
          <a:p>
            <a:r>
              <a:rPr lang="tr-TR" dirty="0" smtClean="0"/>
              <a:t>IFN-γ </a:t>
            </a:r>
            <a:r>
              <a:rPr lang="tr-TR" dirty="0"/>
              <a:t>üretimini </a:t>
            </a:r>
            <a:r>
              <a:rPr lang="tr-TR" dirty="0" smtClean="0"/>
              <a:t>artırır</a:t>
            </a:r>
          </a:p>
          <a:p>
            <a:r>
              <a:rPr lang="tr-TR" dirty="0" smtClean="0"/>
              <a:t>Önemli bazı </a:t>
            </a:r>
            <a:r>
              <a:rPr lang="tr-TR" dirty="0" err="1" smtClean="0"/>
              <a:t>immun</a:t>
            </a:r>
            <a:r>
              <a:rPr lang="tr-TR" dirty="0" smtClean="0"/>
              <a:t> reaksiyonlarda yer alan enzimlerin aktifleşmesi için </a:t>
            </a:r>
            <a:r>
              <a:rPr lang="tr-TR" dirty="0" err="1" smtClean="0"/>
              <a:t>kofaktör</a:t>
            </a:r>
            <a:r>
              <a:rPr lang="tr-TR" dirty="0" smtClean="0"/>
              <a:t> olarak Se gereklidir. (örneğin</a:t>
            </a:r>
            <a:r>
              <a:rPr lang="tr-TR" dirty="0"/>
              <a:t>, </a:t>
            </a:r>
            <a:r>
              <a:rPr lang="tr-TR" dirty="0" err="1"/>
              <a:t>glutatyon</a:t>
            </a:r>
            <a:r>
              <a:rPr lang="tr-TR" dirty="0"/>
              <a:t> </a:t>
            </a:r>
            <a:r>
              <a:rPr lang="tr-TR" dirty="0" err="1"/>
              <a:t>peroksidaz</a:t>
            </a:r>
            <a:r>
              <a:rPr lang="tr-TR" dirty="0"/>
              <a:t>, </a:t>
            </a:r>
            <a:r>
              <a:rPr lang="tr-TR" dirty="0" err="1"/>
              <a:t>katalaz</a:t>
            </a:r>
            <a:r>
              <a:rPr lang="tr-TR" dirty="0"/>
              <a:t>, </a:t>
            </a:r>
            <a:r>
              <a:rPr lang="tr-TR" dirty="0" err="1"/>
              <a:t>süperoksit</a:t>
            </a:r>
            <a:r>
              <a:rPr lang="tr-TR" dirty="0"/>
              <a:t> </a:t>
            </a:r>
            <a:r>
              <a:rPr lang="tr-TR" dirty="0" err="1"/>
              <a:t>dismutaz</a:t>
            </a:r>
            <a:r>
              <a:rPr lang="tr-TR" dirty="0"/>
              <a:t> ve </a:t>
            </a:r>
            <a:r>
              <a:rPr lang="tr-TR" dirty="0" err="1"/>
              <a:t>tiyoredoksin</a:t>
            </a:r>
            <a:r>
              <a:rPr lang="tr-TR" dirty="0"/>
              <a:t> </a:t>
            </a:r>
            <a:r>
              <a:rPr lang="tr-TR" dirty="0" err="1"/>
              <a:t>redüktaz</a:t>
            </a:r>
            <a:r>
              <a:rPr lang="tr-TR" dirty="0" smtClean="0"/>
              <a:t>)</a:t>
            </a:r>
          </a:p>
          <a:p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395536" y="4365104"/>
            <a:ext cx="8496944" cy="167738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r-TR" dirty="0" err="1"/>
              <a:t>İntravenöz</a:t>
            </a:r>
            <a:r>
              <a:rPr lang="tr-TR" dirty="0"/>
              <a:t> selenyumu tek başına veya </a:t>
            </a:r>
            <a:r>
              <a:rPr lang="tr-TR" dirty="0" err="1"/>
              <a:t>plasebo</a:t>
            </a:r>
            <a:r>
              <a:rPr lang="tr-TR" dirty="0"/>
              <a:t> ile kombine tedaviyi karşılaştıran 21 </a:t>
            </a:r>
            <a:r>
              <a:rPr lang="tr-TR" dirty="0" err="1"/>
              <a:t>randomize</a:t>
            </a:r>
            <a:r>
              <a:rPr lang="tr-TR" dirty="0"/>
              <a:t> kontrollü çalışmanın meta-analizinde, selenyum </a:t>
            </a:r>
            <a:r>
              <a:rPr lang="tr-TR" dirty="0" err="1"/>
              <a:t>mortalite</a:t>
            </a:r>
            <a:r>
              <a:rPr lang="tr-TR" dirty="0"/>
              <a:t>, enfeksiyonlar, yoğun bakım ve hastanede kalış süresi, böbrek fonksiyonu veya </a:t>
            </a:r>
            <a:r>
              <a:rPr lang="tr-TR" dirty="0" err="1"/>
              <a:t>ventilatörde</a:t>
            </a:r>
            <a:r>
              <a:rPr lang="tr-TR" dirty="0"/>
              <a:t> kalış süresini etkilememiştir.*</a:t>
            </a:r>
          </a:p>
          <a:p>
            <a:endParaRPr lang="tr-TR" dirty="0"/>
          </a:p>
          <a:p>
            <a:r>
              <a:rPr lang="tr-TR" sz="1000" dirty="0"/>
              <a:t>*</a:t>
            </a:r>
            <a:r>
              <a:rPr lang="en-US" sz="1000" dirty="0"/>
              <a:t>Nutrition </a:t>
            </a:r>
            <a:r>
              <a:rPr lang="en-US" sz="1000" dirty="0" err="1"/>
              <a:t>supportforcritically</a:t>
            </a:r>
            <a:r>
              <a:rPr lang="en-US" sz="1000" dirty="0"/>
              <a:t> ill patients </a:t>
            </a:r>
            <a:r>
              <a:rPr lang="en-US" sz="1000" dirty="0" err="1"/>
              <a:t>HasanM.Al-DorziMD</a:t>
            </a:r>
            <a:r>
              <a:rPr lang="tr-TR" sz="1000" dirty="0"/>
              <a:t> </a:t>
            </a:r>
            <a:r>
              <a:rPr lang="en-US" sz="1000" dirty="0" err="1"/>
              <a:t>YaseenM.ArabiMD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279010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algn="l"/>
            <a:r>
              <a:rPr lang="tr-TR" b="1" dirty="0" smtClean="0"/>
              <a:t>Çinko</a:t>
            </a:r>
            <a:endParaRPr lang="tr-TR" b="1" dirty="0"/>
          </a:p>
        </p:txBody>
      </p:sp>
      <p:sp>
        <p:nvSpPr>
          <p:cNvPr id="4" name="Oval 3"/>
          <p:cNvSpPr/>
          <p:nvPr/>
        </p:nvSpPr>
        <p:spPr>
          <a:xfrm>
            <a:off x="683568" y="1916832"/>
            <a:ext cx="216024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827584" y="206084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Antioksidan </a:t>
            </a:r>
          </a:p>
          <a:p>
            <a:r>
              <a:rPr lang="tr-TR" b="1" dirty="0" err="1" smtClean="0">
                <a:solidFill>
                  <a:schemeClr val="bg1"/>
                </a:solidFill>
              </a:rPr>
              <a:t>Antienflamatuar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6" name="7-Noktalı Yıldız 5"/>
          <p:cNvSpPr/>
          <p:nvPr/>
        </p:nvSpPr>
        <p:spPr>
          <a:xfrm>
            <a:off x="827584" y="3501008"/>
            <a:ext cx="3600400" cy="3024336"/>
          </a:xfrm>
          <a:prstGeom prst="star7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547664" y="4653136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</a:rPr>
              <a:t>DNA </a:t>
            </a:r>
            <a:r>
              <a:rPr lang="tr-TR" sz="2000" b="1" dirty="0" smtClean="0">
                <a:solidFill>
                  <a:schemeClr val="bg1"/>
                </a:solidFill>
              </a:rPr>
              <a:t>bağlanması</a:t>
            </a:r>
          </a:p>
          <a:p>
            <a:r>
              <a:rPr lang="tr-TR" sz="2000" b="1" dirty="0" smtClean="0">
                <a:solidFill>
                  <a:schemeClr val="bg1"/>
                </a:solidFill>
              </a:rPr>
              <a:t>RNA </a:t>
            </a:r>
            <a:r>
              <a:rPr lang="tr-TR" sz="2000" b="1" dirty="0">
                <a:solidFill>
                  <a:schemeClr val="bg1"/>
                </a:solidFill>
              </a:rPr>
              <a:t>transkripsiyonu </a:t>
            </a:r>
            <a:r>
              <a:rPr lang="tr-TR" sz="2000" b="1" dirty="0" err="1">
                <a:solidFill>
                  <a:schemeClr val="bg1"/>
                </a:solidFill>
              </a:rPr>
              <a:t>P</a:t>
            </a:r>
            <a:r>
              <a:rPr lang="tr-TR" sz="2000" b="1" dirty="0" err="1" smtClean="0">
                <a:solidFill>
                  <a:schemeClr val="bg1"/>
                </a:solidFill>
              </a:rPr>
              <a:t>otein</a:t>
            </a:r>
            <a:r>
              <a:rPr lang="tr-TR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>
                <a:solidFill>
                  <a:schemeClr val="bg1"/>
                </a:solidFill>
              </a:rPr>
              <a:t>katlanması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059832" y="1839010"/>
            <a:ext cx="15121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Apotozis</a:t>
            </a:r>
            <a:r>
              <a:rPr lang="tr-TR" dirty="0" smtClean="0"/>
              <a:t> </a:t>
            </a:r>
          </a:p>
          <a:p>
            <a:r>
              <a:rPr lang="tr-TR" dirty="0" smtClean="0"/>
              <a:t>düzenlenmesi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3815916" y="2707179"/>
            <a:ext cx="183620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Epitel</a:t>
            </a:r>
            <a:r>
              <a:rPr lang="tr-TR" dirty="0" smtClean="0"/>
              <a:t>  bütünlüğü 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004048" y="3645024"/>
            <a:ext cx="1800200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tr-TR" dirty="0" err="1" smtClean="0"/>
              <a:t>Bğırsak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mikrobiyatısının</a:t>
            </a:r>
            <a:r>
              <a:rPr lang="tr-TR" dirty="0" smtClean="0"/>
              <a:t>  korunması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4535996" y="4730640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Önerilen günlük </a:t>
            </a:r>
            <a:r>
              <a:rPr lang="tr-TR" sz="2400" dirty="0" err="1"/>
              <a:t>Zn</a:t>
            </a:r>
            <a:r>
              <a:rPr lang="tr-TR" sz="2400" dirty="0"/>
              <a:t> alımı </a:t>
            </a:r>
            <a:endParaRPr lang="tr-TR" sz="2400" dirty="0" smtClean="0"/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 smtClean="0"/>
              <a:t>              11-40 </a:t>
            </a:r>
            <a:r>
              <a:rPr lang="tr-TR" sz="2400" dirty="0" err="1" smtClean="0"/>
              <a:t>mcg</a:t>
            </a:r>
            <a:endParaRPr lang="tr-TR" dirty="0"/>
          </a:p>
        </p:txBody>
      </p:sp>
      <p:sp>
        <p:nvSpPr>
          <p:cNvPr id="14" name="Aşağı Ok 13"/>
          <p:cNvSpPr/>
          <p:nvPr/>
        </p:nvSpPr>
        <p:spPr>
          <a:xfrm>
            <a:off x="5904148" y="5160967"/>
            <a:ext cx="540060" cy="716305"/>
          </a:xfrm>
          <a:prstGeom prst="downArrow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903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>
            <a:normAutofit/>
          </a:bodyPr>
          <a:lstStyle/>
          <a:p>
            <a:pPr algn="l"/>
            <a:r>
              <a:rPr lang="tr-TR" b="1" dirty="0" err="1"/>
              <a:t>Prebiyotikler</a:t>
            </a:r>
            <a:r>
              <a:rPr lang="tr-TR" b="1" dirty="0"/>
              <a:t> ve </a:t>
            </a:r>
            <a:r>
              <a:rPr lang="tr-TR" b="1" dirty="0" err="1" smtClean="0"/>
              <a:t>probiyotikler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701008"/>
          </a:xfrm>
        </p:spPr>
        <p:txBody>
          <a:bodyPr>
            <a:normAutofit fontScale="47500" lnSpcReduction="20000"/>
          </a:bodyPr>
          <a:lstStyle/>
          <a:p>
            <a:r>
              <a:rPr lang="tr-TR" sz="4200" b="1" dirty="0" err="1" smtClean="0">
                <a:solidFill>
                  <a:srgbClr val="FF0000"/>
                </a:solidFill>
              </a:rPr>
              <a:t>Probiyotik</a:t>
            </a:r>
            <a:r>
              <a:rPr lang="tr-TR" sz="4200" b="1" dirty="0" smtClean="0">
                <a:solidFill>
                  <a:srgbClr val="FF0000"/>
                </a:solidFill>
              </a:rPr>
              <a:t> </a:t>
            </a:r>
            <a:r>
              <a:rPr lang="tr-TR" sz="42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tr-TR" sz="4200" dirty="0">
                <a:sym typeface="Wingdings" pitchFamily="2" charset="2"/>
              </a:rPr>
              <a:t>D</a:t>
            </a:r>
            <a:r>
              <a:rPr lang="tr-TR" sz="4200" dirty="0" smtClean="0"/>
              <a:t>oğru </a:t>
            </a:r>
            <a:r>
              <a:rPr lang="tr-TR" sz="4200" dirty="0"/>
              <a:t>dozda verildiğinde konak organizması üzerinde yararlı </a:t>
            </a:r>
            <a:r>
              <a:rPr lang="tr-TR" sz="4200" dirty="0" smtClean="0"/>
              <a:t>sağlık etkileri </a:t>
            </a:r>
            <a:r>
              <a:rPr lang="tr-TR" sz="4200" dirty="0"/>
              <a:t>olan canlı </a:t>
            </a:r>
            <a:r>
              <a:rPr lang="tr-TR" sz="4200" dirty="0" smtClean="0"/>
              <a:t>mikroorganizmalar (bakteri, maya, </a:t>
            </a:r>
            <a:r>
              <a:rPr lang="tr-TR" sz="4200" dirty="0" err="1" smtClean="0"/>
              <a:t>virus</a:t>
            </a:r>
            <a:r>
              <a:rPr lang="tr-TR" sz="4200" dirty="0" smtClean="0"/>
              <a:t>..).</a:t>
            </a:r>
          </a:p>
          <a:p>
            <a:endParaRPr lang="tr-TR" sz="4200" dirty="0" smtClean="0"/>
          </a:p>
          <a:p>
            <a:r>
              <a:rPr lang="tr-TR" sz="4200" b="1" dirty="0" err="1" smtClean="0">
                <a:solidFill>
                  <a:srgbClr val="FF0000"/>
                </a:solidFill>
              </a:rPr>
              <a:t>Prebiyotik</a:t>
            </a:r>
            <a:r>
              <a:rPr lang="tr-TR" sz="4200" b="1" dirty="0" smtClean="0">
                <a:solidFill>
                  <a:srgbClr val="FF0000"/>
                </a:solidFill>
              </a:rPr>
              <a:t> </a:t>
            </a:r>
            <a:r>
              <a:rPr lang="tr-TR" sz="42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tr-TR" sz="4200" dirty="0" smtClean="0"/>
              <a:t>Sindirilemeyen besin </a:t>
            </a:r>
            <a:r>
              <a:rPr lang="tr-TR" sz="4200" dirty="0"/>
              <a:t>bileşenleridir. Genellikle liflerdir (</a:t>
            </a:r>
            <a:r>
              <a:rPr lang="tr-TR" sz="4200" dirty="0" err="1"/>
              <a:t>polisakkaritler</a:t>
            </a:r>
            <a:r>
              <a:rPr lang="tr-TR" sz="4200" dirty="0"/>
              <a:t> ve </a:t>
            </a:r>
            <a:r>
              <a:rPr lang="tr-TR" sz="4200" dirty="0" err="1"/>
              <a:t>oligosakkaritler</a:t>
            </a:r>
            <a:r>
              <a:rPr lang="tr-TR" sz="4200" dirty="0"/>
              <a:t>). Bağırsaklarda bulunan faydalı bakteriler için "besin" görevi görürler. </a:t>
            </a:r>
            <a:endParaRPr lang="tr-TR" sz="4200" dirty="0" smtClean="0"/>
          </a:p>
          <a:p>
            <a:pPr lvl="1"/>
            <a:r>
              <a:rPr lang="tr-TR" sz="4200" dirty="0"/>
              <a:t>B</a:t>
            </a:r>
            <a:r>
              <a:rPr lang="tr-TR" sz="4200" dirty="0" smtClean="0"/>
              <a:t>ağırsak </a:t>
            </a:r>
            <a:r>
              <a:rPr lang="tr-TR" sz="4200" dirty="0"/>
              <a:t>bariyerinin korunmasını olumlu yönde etkileyen kısa zincirli yağ asitlerinin (</a:t>
            </a:r>
            <a:r>
              <a:rPr lang="tr-TR" sz="4200" dirty="0" err="1"/>
              <a:t>SCFA'lar</a:t>
            </a:r>
            <a:r>
              <a:rPr lang="tr-TR" sz="4200" dirty="0"/>
              <a:t>) üretiminde kullanılırlar. </a:t>
            </a:r>
            <a:endParaRPr lang="tr-TR" sz="4200" dirty="0" smtClean="0"/>
          </a:p>
          <a:p>
            <a:pPr lvl="1"/>
            <a:r>
              <a:rPr lang="tr-TR" sz="4200" dirty="0" smtClean="0"/>
              <a:t>SCFA grubuna ait olan </a:t>
            </a:r>
            <a:r>
              <a:rPr lang="tr-TR" sz="4200" dirty="0" err="1" smtClean="0"/>
              <a:t>bütirik</a:t>
            </a:r>
            <a:r>
              <a:rPr lang="tr-TR" sz="4200" dirty="0" smtClean="0"/>
              <a:t> asit,</a:t>
            </a:r>
            <a:r>
              <a:rPr lang="tr-TR" sz="4200" b="1" dirty="0" smtClean="0"/>
              <a:t> anti-</a:t>
            </a:r>
            <a:r>
              <a:rPr lang="tr-TR" sz="4200" b="1" dirty="0" err="1" smtClean="0"/>
              <a:t>inflamatuar</a:t>
            </a:r>
            <a:r>
              <a:rPr lang="tr-TR" sz="4200" b="1" dirty="0" smtClean="0"/>
              <a:t> </a:t>
            </a:r>
            <a:r>
              <a:rPr lang="tr-TR" sz="4200" dirty="0" smtClean="0"/>
              <a:t>özelliklere sahiptir </a:t>
            </a:r>
          </a:p>
          <a:p>
            <a:pPr lvl="1"/>
            <a:r>
              <a:rPr lang="tr-TR" sz="4200" dirty="0" smtClean="0"/>
              <a:t>Bağırsak </a:t>
            </a:r>
            <a:r>
              <a:rPr lang="tr-TR" sz="4200" dirty="0" err="1"/>
              <a:t>epitelinin</a:t>
            </a:r>
            <a:r>
              <a:rPr lang="tr-TR" sz="4200" dirty="0"/>
              <a:t> yeniden yapılanma sürecini uyarır </a:t>
            </a:r>
            <a:endParaRPr lang="tr-TR" sz="4200" dirty="0" smtClean="0"/>
          </a:p>
          <a:p>
            <a:pPr lvl="1"/>
            <a:endParaRPr lang="tr-TR" sz="4200" dirty="0" smtClean="0"/>
          </a:p>
          <a:p>
            <a:r>
              <a:rPr lang="tr-TR" sz="4200" b="1" dirty="0" err="1" smtClean="0">
                <a:solidFill>
                  <a:srgbClr val="FF0000"/>
                </a:solidFill>
              </a:rPr>
              <a:t>Disbiyoz</a:t>
            </a:r>
            <a:r>
              <a:rPr lang="tr-TR" sz="4200" b="1" dirty="0" smtClean="0">
                <a:solidFill>
                  <a:srgbClr val="FF0000"/>
                </a:solidFill>
              </a:rPr>
              <a:t> </a:t>
            </a:r>
            <a:r>
              <a:rPr lang="tr-TR" sz="4200" b="1" dirty="0" smtClean="0">
                <a:solidFill>
                  <a:srgbClr val="FF0000"/>
                </a:solidFill>
                <a:sym typeface="Wingdings" pitchFamily="2" charset="2"/>
              </a:rPr>
              <a:t>  </a:t>
            </a:r>
            <a:r>
              <a:rPr lang="tr-TR" sz="4200" dirty="0" smtClean="0">
                <a:sym typeface="Wingdings" pitchFamily="2" charset="2"/>
              </a:rPr>
              <a:t>N</a:t>
            </a:r>
            <a:r>
              <a:rPr lang="tr-TR" sz="4200" dirty="0" smtClean="0"/>
              <a:t>ormal </a:t>
            </a:r>
            <a:r>
              <a:rPr lang="tr-TR" sz="4200" dirty="0"/>
              <a:t>bağırsak </a:t>
            </a:r>
            <a:r>
              <a:rPr lang="tr-TR" sz="4200" dirty="0" err="1"/>
              <a:t>mikrobiyota</a:t>
            </a:r>
            <a:r>
              <a:rPr lang="tr-TR" sz="4200" dirty="0"/>
              <a:t> bileşimindeki </a:t>
            </a:r>
            <a:r>
              <a:rPr lang="tr-TR" sz="4200" dirty="0" smtClean="0"/>
              <a:t>dengesizlik durumu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1115616" y="5229200"/>
            <a:ext cx="6696744" cy="830997"/>
          </a:xfrm>
          <a:prstGeom prst="rect">
            <a:avLst/>
          </a:prstGeom>
          <a:solidFill>
            <a:srgbClr val="FFC000"/>
          </a:solidFill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tr-T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Kanserli </a:t>
            </a:r>
            <a:r>
              <a:rPr lang="tr-TR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hastalarda uygulanan yoğun tedaviler </a:t>
            </a:r>
            <a:endParaRPr lang="tr-TR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tr-TR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disbiyozise</a:t>
            </a:r>
            <a:r>
              <a:rPr lang="tr-T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tr-TR" sz="2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sebep olabilir</a:t>
            </a:r>
            <a:r>
              <a:rPr lang="tr-T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tr-TR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44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04"/>
            <a:ext cx="5297983" cy="41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563888" y="548680"/>
            <a:ext cx="1368152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297983" y="332656"/>
            <a:ext cx="3522489" cy="3539430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tr-TR" b="1" dirty="0" err="1" smtClean="0"/>
              <a:t>Probiyotikler</a:t>
            </a:r>
            <a:r>
              <a:rPr lang="tr-TR" dirty="0" smtClean="0"/>
              <a:t>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b="1" dirty="0" smtClean="0"/>
              <a:t>Mide </a:t>
            </a:r>
            <a:r>
              <a:rPr lang="tr-TR" b="1" dirty="0"/>
              <a:t>kanseri </a:t>
            </a:r>
            <a:r>
              <a:rPr lang="tr-TR" dirty="0" smtClean="0">
                <a:sym typeface="Wingdings" pitchFamily="2" charset="2"/>
              </a:rPr>
              <a:t> pos-op </a:t>
            </a:r>
            <a:r>
              <a:rPr lang="tr-TR" dirty="0" err="1" smtClean="0"/>
              <a:t>enteral</a:t>
            </a:r>
            <a:r>
              <a:rPr lang="tr-TR" dirty="0" smtClean="0"/>
              <a:t> </a:t>
            </a:r>
            <a:r>
              <a:rPr lang="tr-TR" dirty="0"/>
              <a:t>beslenen hastalarda </a:t>
            </a:r>
            <a:r>
              <a:rPr lang="tr-TR" dirty="0" err="1" smtClean="0"/>
              <a:t>proinflamatuar</a:t>
            </a:r>
            <a:r>
              <a:rPr lang="tr-TR" dirty="0" smtClean="0"/>
              <a:t> </a:t>
            </a:r>
            <a:r>
              <a:rPr lang="tr-TR" dirty="0" err="1"/>
              <a:t>sitokinlerin</a:t>
            </a:r>
            <a:r>
              <a:rPr lang="tr-TR" dirty="0"/>
              <a:t> (IL-8, TNF-</a:t>
            </a:r>
            <a:r>
              <a:rPr lang="el-GR" dirty="0"/>
              <a:t>α) </a:t>
            </a:r>
            <a:r>
              <a:rPr lang="tr-TR" dirty="0"/>
              <a:t>konsantrasyonunu </a:t>
            </a:r>
            <a:r>
              <a:rPr lang="tr-TR" dirty="0" smtClean="0"/>
              <a:t>azaltır.</a:t>
            </a:r>
          </a:p>
          <a:p>
            <a:r>
              <a:rPr lang="tr-TR" b="1" dirty="0" err="1" smtClean="0"/>
              <a:t>Lactobacillus</a:t>
            </a:r>
            <a:r>
              <a:rPr lang="tr-TR" b="1" dirty="0" smtClean="0"/>
              <a:t> </a:t>
            </a:r>
            <a:r>
              <a:rPr lang="tr-TR" b="1" dirty="0" err="1"/>
              <a:t>plantarum</a:t>
            </a:r>
            <a:r>
              <a:rPr lang="tr-TR" dirty="0"/>
              <a:t> </a:t>
            </a:r>
            <a:r>
              <a:rPr lang="tr-TR" dirty="0" smtClean="0"/>
              <a:t>CD8</a:t>
            </a:r>
            <a:r>
              <a:rPr lang="tr-TR" dirty="0"/>
              <a:t> + T hücrelerinde aktivasyon belirteçlerinin ve CD4 + T lenfositlerinde bellek hücre belirteci (CD45RO) ekspresyonunu artırdığını </a:t>
            </a:r>
            <a:r>
              <a:rPr lang="tr-TR" dirty="0" smtClean="0"/>
              <a:t>bildirmiş.</a:t>
            </a:r>
          </a:p>
          <a:p>
            <a:r>
              <a:rPr lang="tr-TR" b="1" dirty="0" smtClean="0"/>
              <a:t>İshal sıklığında azalma +</a:t>
            </a:r>
            <a:endParaRPr lang="tr-TR" b="1" dirty="0"/>
          </a:p>
          <a:p>
            <a:endParaRPr lang="tr-TR" dirty="0" smtClean="0"/>
          </a:p>
          <a:p>
            <a:r>
              <a:rPr lang="tr-TR" sz="800" dirty="0" smtClean="0"/>
              <a:t>48. </a:t>
            </a:r>
            <a:r>
              <a:rPr lang="tr-TR" sz="800" dirty="0" err="1"/>
              <a:t>Rask</a:t>
            </a:r>
            <a:r>
              <a:rPr lang="tr-TR" sz="800" dirty="0"/>
              <a:t> et </a:t>
            </a:r>
            <a:r>
              <a:rPr lang="tr-TR" sz="800" dirty="0" err="1"/>
              <a:t>all</a:t>
            </a:r>
            <a:r>
              <a:rPr lang="tr-TR" sz="800" dirty="0"/>
              <a:t>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79512" y="4365104"/>
            <a:ext cx="8424936" cy="2031325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tr-TR" b="1" dirty="0" err="1"/>
              <a:t>Probiyotik</a:t>
            </a:r>
            <a:r>
              <a:rPr lang="tr-TR" b="1" dirty="0"/>
              <a:t> </a:t>
            </a:r>
            <a:r>
              <a:rPr lang="tr-TR" b="1" dirty="0" err="1"/>
              <a:t>suşlar</a:t>
            </a:r>
            <a:r>
              <a:rPr lang="tr-TR" b="1" dirty="0"/>
              <a:t> </a:t>
            </a:r>
            <a:r>
              <a:rPr lang="tr-TR" b="1" dirty="0" err="1"/>
              <a:t>karsinogenez</a:t>
            </a:r>
            <a:r>
              <a:rPr lang="tr-TR" b="1" dirty="0"/>
              <a:t> sürecini </a:t>
            </a:r>
            <a:r>
              <a:rPr lang="tr-TR" b="1" dirty="0" err="1"/>
              <a:t>inhibe</a:t>
            </a:r>
            <a:r>
              <a:rPr lang="tr-TR" b="1" dirty="0"/>
              <a:t> </a:t>
            </a:r>
            <a:r>
              <a:rPr lang="tr-TR" b="1" dirty="0" smtClean="0"/>
              <a:t>edebilir.</a:t>
            </a:r>
            <a:endParaRPr lang="tr-TR" b="1" dirty="0"/>
          </a:p>
          <a:p>
            <a:r>
              <a:rPr lang="tr-TR" dirty="0" smtClean="0"/>
              <a:t>Bir </a:t>
            </a:r>
            <a:r>
              <a:rPr lang="tr-TR" dirty="0"/>
              <a:t>hayvan modeli </a:t>
            </a:r>
            <a:r>
              <a:rPr lang="tr-TR" dirty="0" smtClean="0"/>
              <a:t>çalışmasında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/>
              <a:t>Lactobacillus</a:t>
            </a:r>
            <a:r>
              <a:rPr lang="tr-TR" dirty="0" smtClean="0"/>
              <a:t> </a:t>
            </a:r>
            <a:r>
              <a:rPr lang="tr-TR" dirty="0"/>
              <a:t>bakterilerinin uygulanmasının </a:t>
            </a:r>
            <a:r>
              <a:rPr lang="tr-TR" b="1" dirty="0"/>
              <a:t>kanser </a:t>
            </a:r>
            <a:r>
              <a:rPr lang="tr-TR" b="1" dirty="0" err="1"/>
              <a:t>insidansını</a:t>
            </a:r>
            <a:r>
              <a:rPr lang="tr-TR" b="1" dirty="0"/>
              <a:t> azalttığı, </a:t>
            </a:r>
            <a:r>
              <a:rPr lang="tr-TR" dirty="0" smtClean="0"/>
              <a:t>TLR-2</a:t>
            </a:r>
            <a:r>
              <a:rPr lang="tr-TR" dirty="0"/>
              <a:t>, </a:t>
            </a:r>
            <a:r>
              <a:rPr lang="tr-TR" dirty="0" smtClean="0"/>
              <a:t>TLR-4 </a:t>
            </a:r>
            <a:r>
              <a:rPr lang="tr-TR" dirty="0"/>
              <a:t>ve </a:t>
            </a:r>
            <a:r>
              <a:rPr lang="tr-TR" dirty="0" smtClean="0"/>
              <a:t>TLR-9 ekspresyonunu </a:t>
            </a:r>
            <a:r>
              <a:rPr lang="tr-TR" dirty="0"/>
              <a:t>düzenlediği </a:t>
            </a:r>
            <a:r>
              <a:rPr lang="tr-TR" dirty="0" smtClean="0"/>
              <a:t>gözlemlendi.</a:t>
            </a:r>
          </a:p>
          <a:p>
            <a:r>
              <a:rPr lang="tr-TR" dirty="0" err="1" smtClean="0"/>
              <a:t>TLR'ler</a:t>
            </a:r>
            <a:r>
              <a:rPr lang="tr-TR" dirty="0" smtClean="0"/>
              <a:t> </a:t>
            </a:r>
            <a:r>
              <a:rPr lang="tr-TR" dirty="0"/>
              <a:t>ayrıca </a:t>
            </a:r>
            <a:r>
              <a:rPr lang="tr-TR" dirty="0" err="1"/>
              <a:t>Treg</a:t>
            </a:r>
            <a:r>
              <a:rPr lang="tr-TR" dirty="0"/>
              <a:t> </a:t>
            </a:r>
            <a:r>
              <a:rPr lang="tr-TR" dirty="0" smtClean="0"/>
              <a:t>CD4</a:t>
            </a:r>
            <a:r>
              <a:rPr lang="tr-TR" dirty="0"/>
              <a:t> + CD25 + hücrelerinin işlevini etkileyerek bunların indüklenmesine ve bunun sonucunda </a:t>
            </a:r>
            <a:r>
              <a:rPr lang="tr-TR" b="1" dirty="0"/>
              <a:t>bağışıklık tepkisinin baskılanmasına </a:t>
            </a:r>
            <a:r>
              <a:rPr lang="tr-TR" dirty="0"/>
              <a:t>yol </a:t>
            </a:r>
            <a:r>
              <a:rPr lang="tr-TR" dirty="0" smtClean="0"/>
              <a:t>açar.</a:t>
            </a:r>
          </a:p>
          <a:p>
            <a:endParaRPr lang="tr-TR" dirty="0"/>
          </a:p>
          <a:p>
            <a:endParaRPr lang="tr-TR" dirty="0" smtClean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76" y="6119064"/>
            <a:ext cx="6713383" cy="23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7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567690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372200" y="188640"/>
            <a:ext cx="2448272" cy="64633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r-TR" dirty="0" err="1"/>
              <a:t>Obezite</a:t>
            </a:r>
            <a:r>
              <a:rPr lang="tr-TR" dirty="0"/>
              <a:t>, diyet, D vitamini seviyeleri ve bağırsak </a:t>
            </a:r>
            <a:r>
              <a:rPr lang="tr-TR" dirty="0" err="1"/>
              <a:t>mikrobiyotası</a:t>
            </a:r>
            <a:r>
              <a:rPr lang="tr-TR" dirty="0"/>
              <a:t> değişiklikleri, MM ve MGUS riskini etkileyen yaşam tarzı faktörleri olarak tanımlanmıştır.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Bağırsak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 err="1">
                <a:solidFill>
                  <a:srgbClr val="FF0000"/>
                </a:solidFill>
              </a:rPr>
              <a:t>mikrobiyotası</a:t>
            </a:r>
            <a:r>
              <a:rPr lang="tr-TR" b="1" dirty="0">
                <a:solidFill>
                  <a:srgbClr val="FF0000"/>
                </a:solidFill>
              </a:rPr>
              <a:t> ayrıca hastalığın ilerlemesi ve tedaviye yanıtla ilişkilendirilmiştir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tr-TR" dirty="0" smtClean="0"/>
              <a:t>Ancak çalışmaların </a:t>
            </a:r>
            <a:r>
              <a:rPr lang="tr-TR" dirty="0"/>
              <a:t>çoğu gözlemseldir ve doğrudan nedensellik </a:t>
            </a:r>
            <a:r>
              <a:rPr lang="tr-TR" dirty="0" smtClean="0"/>
              <a:t>bağı kurmak zordur. Bu </a:t>
            </a:r>
            <a:r>
              <a:rPr lang="tr-TR" dirty="0"/>
              <a:t>nedenle, diyet müdahaleleri umut </a:t>
            </a:r>
            <a:r>
              <a:rPr lang="tr-TR" dirty="0" err="1" smtClean="0"/>
              <a:t>vaad</a:t>
            </a:r>
            <a:r>
              <a:rPr lang="tr-TR" dirty="0" smtClean="0"/>
              <a:t> etse </a:t>
            </a:r>
            <a:r>
              <a:rPr lang="tr-TR" dirty="0"/>
              <a:t>de, hastalık yönetiminde daha geniş, çok boyutlu bir yaklaşımın parçası olarak düşünülmelidir.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2627784" y="1196752"/>
            <a:ext cx="2736304" cy="720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339752" y="1484784"/>
            <a:ext cx="1944216" cy="720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2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0" y="188640"/>
            <a:ext cx="446449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5004048" y="188640"/>
            <a:ext cx="3950153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Teorik faydasına rağmen, kanıtlar özellikle septik şoktaki </a:t>
            </a:r>
            <a:r>
              <a:rPr lang="tr-TR" dirty="0" err="1"/>
              <a:t>sepsisli</a:t>
            </a:r>
            <a:r>
              <a:rPr lang="tr-TR" dirty="0"/>
              <a:t> hastalarda </a:t>
            </a:r>
            <a:r>
              <a:rPr lang="tr-TR" b="1" dirty="0" err="1"/>
              <a:t>argininle</a:t>
            </a:r>
            <a:r>
              <a:rPr lang="tr-TR" b="1" dirty="0"/>
              <a:t> </a:t>
            </a:r>
            <a:r>
              <a:rPr lang="tr-TR" dirty="0"/>
              <a:t>zenginleştirilmiş bir diyetin kullanımını </a:t>
            </a:r>
            <a:r>
              <a:rPr lang="tr-TR" dirty="0" smtClean="0"/>
              <a:t>desteklememektedir.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4978463" y="1512910"/>
            <a:ext cx="3975737" cy="203132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Çok merkezli </a:t>
            </a:r>
            <a:r>
              <a:rPr lang="tr-TR" dirty="0" err="1"/>
              <a:t>Oksidatif</a:t>
            </a:r>
            <a:r>
              <a:rPr lang="tr-TR" dirty="0"/>
              <a:t> Strese Bağlı Ölümleri Azaltma </a:t>
            </a:r>
            <a:r>
              <a:rPr lang="tr-TR" b="1" dirty="0"/>
              <a:t>(REDOXS) </a:t>
            </a:r>
            <a:r>
              <a:rPr lang="tr-TR" dirty="0"/>
              <a:t>çalışması, çoklu organ yetmezliği olan yoğun bakım hastalarında </a:t>
            </a:r>
            <a:r>
              <a:rPr lang="tr-TR" b="1" dirty="0"/>
              <a:t>yüksek doz </a:t>
            </a:r>
            <a:r>
              <a:rPr lang="tr-TR" b="1" dirty="0" err="1"/>
              <a:t>enteral</a:t>
            </a:r>
            <a:r>
              <a:rPr lang="tr-TR" b="1" dirty="0"/>
              <a:t> ve </a:t>
            </a:r>
            <a:r>
              <a:rPr lang="tr-TR" b="1" dirty="0" err="1"/>
              <a:t>parenteral</a:t>
            </a:r>
            <a:r>
              <a:rPr lang="tr-TR" b="1" dirty="0"/>
              <a:t> </a:t>
            </a:r>
            <a:r>
              <a:rPr lang="tr-TR" b="1" dirty="0" err="1"/>
              <a:t>glutaminin</a:t>
            </a:r>
            <a:r>
              <a:rPr lang="tr-TR" b="1" dirty="0"/>
              <a:t> </a:t>
            </a:r>
            <a:r>
              <a:rPr lang="tr-TR" dirty="0"/>
              <a:t>(0.6 g/kg/gün) </a:t>
            </a:r>
            <a:r>
              <a:rPr lang="tr-TR" dirty="0" err="1"/>
              <a:t>mortaliteyi</a:t>
            </a:r>
            <a:r>
              <a:rPr lang="tr-TR" dirty="0"/>
              <a:t> artırdığını </a:t>
            </a:r>
            <a:r>
              <a:rPr lang="tr-TR" dirty="0" smtClean="0"/>
              <a:t>göstermiştir</a:t>
            </a:r>
            <a:endParaRPr lang="tr-TR" dirty="0"/>
          </a:p>
          <a:p>
            <a:r>
              <a:rPr lang="tr-TR" b="1" dirty="0" smtClean="0">
                <a:solidFill>
                  <a:srgbClr val="FF0000"/>
                </a:solidFill>
              </a:rPr>
              <a:t>*Travma   ** Yanık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018632" y="3717032"/>
            <a:ext cx="3950152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Akciğer Hasarında </a:t>
            </a:r>
            <a:r>
              <a:rPr lang="tr-TR" dirty="0" err="1"/>
              <a:t>Enteral</a:t>
            </a:r>
            <a:r>
              <a:rPr lang="tr-TR" dirty="0"/>
              <a:t> </a:t>
            </a:r>
            <a:r>
              <a:rPr lang="tr-TR" b="1" dirty="0"/>
              <a:t>Omega-3</a:t>
            </a:r>
            <a:r>
              <a:rPr lang="tr-TR" dirty="0"/>
              <a:t> Yağ Asidi, Gama-</a:t>
            </a:r>
            <a:r>
              <a:rPr lang="tr-TR" dirty="0" err="1"/>
              <a:t>Linolenik</a:t>
            </a:r>
            <a:r>
              <a:rPr lang="tr-TR" dirty="0"/>
              <a:t> Asit ve Antioksidan Takviyesi </a:t>
            </a:r>
            <a:r>
              <a:rPr lang="tr-TR" b="1" dirty="0"/>
              <a:t>(OMEGA) </a:t>
            </a:r>
            <a:r>
              <a:rPr lang="tr-TR" dirty="0"/>
              <a:t>çalışması, akut akciğer hasarı olan hastalarda </a:t>
            </a:r>
            <a:r>
              <a:rPr lang="el-GR" dirty="0"/>
              <a:t>ω-3 </a:t>
            </a:r>
            <a:r>
              <a:rPr lang="tr-TR" dirty="0"/>
              <a:t>yağ asitleri, </a:t>
            </a:r>
            <a:r>
              <a:rPr lang="el-GR" dirty="0"/>
              <a:t>γ-</a:t>
            </a:r>
            <a:r>
              <a:rPr lang="tr-TR" dirty="0" err="1"/>
              <a:t>linolenik</a:t>
            </a:r>
            <a:r>
              <a:rPr lang="tr-TR" dirty="0"/>
              <a:t> asit ve antioksidanların </a:t>
            </a:r>
            <a:r>
              <a:rPr lang="tr-TR" dirty="0" err="1"/>
              <a:t>enteral</a:t>
            </a:r>
            <a:r>
              <a:rPr lang="tr-TR" dirty="0"/>
              <a:t> takviyesinin sonuçları iyileştirmediği ve zararlı olabileceği gösterdiği için erken sonlandırılmıştır.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33870" y="3886308"/>
            <a:ext cx="423813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b="1" dirty="0" err="1"/>
              <a:t>Sepsiste</a:t>
            </a:r>
            <a:r>
              <a:rPr lang="tr-TR" b="1" dirty="0"/>
              <a:t> </a:t>
            </a:r>
            <a:r>
              <a:rPr lang="tr-TR" b="1" dirty="0" err="1"/>
              <a:t>arginin</a:t>
            </a:r>
            <a:r>
              <a:rPr lang="tr-TR" b="1" dirty="0"/>
              <a:t> takviyesi</a:t>
            </a:r>
            <a:r>
              <a:rPr lang="tr-TR" dirty="0"/>
              <a:t>, tutarlı bir fayda sağlanamadığı için önerilmemektedir.</a:t>
            </a:r>
            <a:r>
              <a:rPr lang="tr-TR" b="1" dirty="0">
                <a:solidFill>
                  <a:srgbClr val="FF0000"/>
                </a:solidFill>
              </a:rPr>
              <a:t> 2018 ESPEN kılavuzları, travma ve yanık (&gt;%20 vücut yüzey alanı) hastaları hariç </a:t>
            </a:r>
            <a:r>
              <a:rPr lang="tr-TR" dirty="0"/>
              <a:t>olmak üzere, kritik hastalara rutin olarak ek </a:t>
            </a:r>
            <a:r>
              <a:rPr lang="tr-TR" dirty="0" err="1"/>
              <a:t>enteral</a:t>
            </a:r>
            <a:r>
              <a:rPr lang="tr-TR" dirty="0"/>
              <a:t> </a:t>
            </a:r>
            <a:r>
              <a:rPr lang="tr-TR" dirty="0" err="1"/>
              <a:t>glutamin</a:t>
            </a:r>
            <a:r>
              <a:rPr lang="tr-TR" dirty="0"/>
              <a:t> ve yüksek doz </a:t>
            </a:r>
            <a:r>
              <a:rPr lang="el-GR" dirty="0"/>
              <a:t>ω-3 </a:t>
            </a:r>
            <a:r>
              <a:rPr lang="tr-TR" dirty="0"/>
              <a:t>zenginleştirilmiş </a:t>
            </a:r>
            <a:r>
              <a:rPr lang="tr-TR" dirty="0" err="1"/>
              <a:t>enteral</a:t>
            </a:r>
            <a:r>
              <a:rPr lang="tr-TR" dirty="0"/>
              <a:t> formüllerin </a:t>
            </a:r>
            <a:r>
              <a:rPr lang="tr-TR" b="1" dirty="0">
                <a:solidFill>
                  <a:srgbClr val="FF0000"/>
                </a:solidFill>
              </a:rPr>
              <a:t>verilmemesini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önermektedir</a:t>
            </a:r>
          </a:p>
        </p:txBody>
      </p:sp>
      <p:sp>
        <p:nvSpPr>
          <p:cNvPr id="5" name="Oval 4"/>
          <p:cNvSpPr/>
          <p:nvPr/>
        </p:nvSpPr>
        <p:spPr>
          <a:xfrm>
            <a:off x="333870" y="391553"/>
            <a:ext cx="3446042" cy="98430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-Nokta Yıldız 5"/>
          <p:cNvSpPr/>
          <p:nvPr/>
        </p:nvSpPr>
        <p:spPr>
          <a:xfrm>
            <a:off x="4139952" y="788804"/>
            <a:ext cx="288032" cy="33594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294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67544" y="404664"/>
            <a:ext cx="4824536" cy="175432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tr-TR" b="1" dirty="0"/>
              <a:t>İki meta-analiz, </a:t>
            </a:r>
            <a:r>
              <a:rPr lang="el-GR" dirty="0"/>
              <a:t>ω-3 </a:t>
            </a:r>
            <a:r>
              <a:rPr lang="tr-TR" dirty="0"/>
              <a:t>yağ asitlerinin </a:t>
            </a:r>
            <a:r>
              <a:rPr lang="tr-TR" dirty="0" err="1"/>
              <a:t>enteral</a:t>
            </a:r>
            <a:r>
              <a:rPr lang="tr-TR" dirty="0"/>
              <a:t> takviyesinin </a:t>
            </a:r>
            <a:r>
              <a:rPr lang="tr-TR" b="1" dirty="0" err="1"/>
              <a:t>ARDS'li</a:t>
            </a:r>
            <a:r>
              <a:rPr lang="tr-TR" b="1" dirty="0"/>
              <a:t> </a:t>
            </a:r>
            <a:r>
              <a:rPr lang="tr-TR" dirty="0"/>
              <a:t>hastalarda </a:t>
            </a:r>
            <a:r>
              <a:rPr lang="tr-TR" dirty="0" err="1"/>
              <a:t>oksijenasyon</a:t>
            </a:r>
            <a:r>
              <a:rPr lang="tr-TR" dirty="0"/>
              <a:t>, mekanik </a:t>
            </a:r>
            <a:r>
              <a:rPr lang="tr-TR" dirty="0" err="1"/>
              <a:t>ventilasyon</a:t>
            </a:r>
            <a:r>
              <a:rPr lang="tr-TR" dirty="0"/>
              <a:t> süresi ve yoğun bakımda kalış süresi açısından </a:t>
            </a:r>
            <a:r>
              <a:rPr lang="tr-TR" u="sng" dirty="0"/>
              <a:t>faydalı olduğunu</a:t>
            </a:r>
            <a:r>
              <a:rPr lang="tr-TR" dirty="0"/>
              <a:t>, ancak </a:t>
            </a:r>
            <a:r>
              <a:rPr lang="tr-TR" dirty="0" err="1"/>
              <a:t>mortalite</a:t>
            </a:r>
            <a:r>
              <a:rPr lang="tr-TR" dirty="0"/>
              <a:t> açısından </a:t>
            </a:r>
            <a:r>
              <a:rPr lang="tr-TR" u="sng" dirty="0"/>
              <a:t>faydalı olmadığını </a:t>
            </a:r>
            <a:r>
              <a:rPr lang="tr-TR" dirty="0"/>
              <a:t>öne sürmüştür. 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467544" y="2348880"/>
            <a:ext cx="6840760" cy="203132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tr-TR" dirty="0" err="1"/>
              <a:t>Sepsis</a:t>
            </a:r>
            <a:r>
              <a:rPr lang="tr-TR" dirty="0"/>
              <a:t> veya septik şoktaki yetişkin kritik hastalarda </a:t>
            </a:r>
            <a:r>
              <a:rPr lang="tr-TR" b="1" dirty="0" err="1"/>
              <a:t>parenteral</a:t>
            </a:r>
            <a:r>
              <a:rPr lang="tr-TR" b="1" dirty="0"/>
              <a:t> veya </a:t>
            </a:r>
            <a:r>
              <a:rPr lang="tr-TR" b="1" dirty="0" err="1"/>
              <a:t>enteral</a:t>
            </a:r>
            <a:r>
              <a:rPr lang="tr-TR" b="1" dirty="0"/>
              <a:t> </a:t>
            </a:r>
            <a:r>
              <a:rPr lang="el-GR" b="1" dirty="0"/>
              <a:t>ω-3 </a:t>
            </a:r>
            <a:r>
              <a:rPr lang="tr-TR" b="1" dirty="0"/>
              <a:t>yağ asitleri </a:t>
            </a:r>
            <a:r>
              <a:rPr lang="tr-TR" dirty="0"/>
              <a:t>üzerine yapılan başka bir </a:t>
            </a:r>
            <a:r>
              <a:rPr lang="tr-TR" b="1" dirty="0"/>
              <a:t>meta-analiz (</a:t>
            </a:r>
            <a:r>
              <a:rPr lang="tr-TR" dirty="0"/>
              <a:t>17 RKÇ, 1239 hasta), </a:t>
            </a:r>
            <a:r>
              <a:rPr lang="el-GR" dirty="0"/>
              <a:t>ω-3 </a:t>
            </a:r>
            <a:r>
              <a:rPr lang="tr-TR" dirty="0"/>
              <a:t>takviyesinin takviye olmaması veya </a:t>
            </a:r>
            <a:r>
              <a:rPr lang="tr-TR" dirty="0" err="1"/>
              <a:t>plaseboya</a:t>
            </a:r>
            <a:r>
              <a:rPr lang="tr-TR" dirty="0"/>
              <a:t> kıyasla </a:t>
            </a:r>
            <a:r>
              <a:rPr lang="tr-TR" dirty="0" err="1"/>
              <a:t>mortalite</a:t>
            </a:r>
            <a:r>
              <a:rPr lang="tr-TR" dirty="0"/>
              <a:t> üzerinde </a:t>
            </a:r>
            <a:r>
              <a:rPr lang="tr-TR" b="1" dirty="0">
                <a:solidFill>
                  <a:srgbClr val="FF0000"/>
                </a:solidFill>
              </a:rPr>
              <a:t>anlamlı bir etkisi olmadığını </a:t>
            </a:r>
            <a:r>
              <a:rPr lang="tr-TR" dirty="0"/>
              <a:t>(rölatif risk, 0.85; %95 GA, 0.71-1.03; I² = %0; orta kalite) ancak yoğun bakımda kalış süresini (I² = %82; çok düşük kalite) ve mekanik </a:t>
            </a:r>
            <a:r>
              <a:rPr lang="tr-TR" dirty="0" err="1"/>
              <a:t>ventilasyon</a:t>
            </a:r>
            <a:r>
              <a:rPr lang="tr-TR" dirty="0"/>
              <a:t> süresini (I² = %60) </a:t>
            </a:r>
            <a:r>
              <a:rPr lang="tr-TR" b="1" dirty="0">
                <a:solidFill>
                  <a:srgbClr val="FF0000"/>
                </a:solidFill>
              </a:rPr>
              <a:t>anlamlı derecede azalttığını </a:t>
            </a:r>
            <a:r>
              <a:rPr lang="tr-TR" dirty="0"/>
              <a:t>göstermiştir.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67544" y="4653136"/>
            <a:ext cx="8208912" cy="203132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tr-TR" dirty="0"/>
              <a:t>Yoğun Bakımda </a:t>
            </a:r>
            <a:r>
              <a:rPr lang="tr-TR" dirty="0" err="1"/>
              <a:t>Glutamin</a:t>
            </a:r>
            <a:r>
              <a:rPr lang="tr-TR" dirty="0"/>
              <a:t>, Balık Yağı ve Antioksidanlar (</a:t>
            </a:r>
            <a:r>
              <a:rPr lang="tr-TR" dirty="0" err="1"/>
              <a:t>MetaPlus</a:t>
            </a:r>
            <a:r>
              <a:rPr lang="tr-TR" dirty="0"/>
              <a:t>) </a:t>
            </a:r>
            <a:r>
              <a:rPr lang="tr-TR" dirty="0" smtClean="0"/>
              <a:t>RKÇ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err="1" smtClean="0"/>
              <a:t>immünomodülatör</a:t>
            </a:r>
            <a:r>
              <a:rPr lang="tr-TR" dirty="0" smtClean="0"/>
              <a:t> </a:t>
            </a:r>
            <a:r>
              <a:rPr lang="tr-TR" dirty="0"/>
              <a:t>besinlerle (</a:t>
            </a:r>
            <a:r>
              <a:rPr lang="tr-TR" dirty="0" err="1"/>
              <a:t>glutamin</a:t>
            </a:r>
            <a:r>
              <a:rPr lang="tr-TR" dirty="0"/>
              <a:t>, balık yağı ve antioksidanlarla zenginleştirilmiş) zenginleştirilmiş yüksek proteinli </a:t>
            </a:r>
            <a:r>
              <a:rPr lang="tr-TR" dirty="0" err="1"/>
              <a:t>enteral</a:t>
            </a:r>
            <a:r>
              <a:rPr lang="tr-TR" dirty="0"/>
              <a:t> beslenmeyi, </a:t>
            </a:r>
            <a:r>
              <a:rPr lang="tr-TR" dirty="0" err="1"/>
              <a:t>ventilatör</a:t>
            </a:r>
            <a:r>
              <a:rPr lang="tr-TR" dirty="0"/>
              <a:t> hastalarında standart yüksek proteinli </a:t>
            </a:r>
            <a:r>
              <a:rPr lang="tr-TR" dirty="0" err="1"/>
              <a:t>enteral</a:t>
            </a:r>
            <a:r>
              <a:rPr lang="tr-TR" dirty="0"/>
              <a:t> beslenme ile karşılaştırmış </a:t>
            </a:r>
            <a:endParaRPr lang="tr-TR" dirty="0" smtClean="0"/>
          </a:p>
          <a:p>
            <a:r>
              <a:rPr lang="tr-TR" dirty="0" smtClean="0"/>
              <a:t>ve </a:t>
            </a:r>
            <a:r>
              <a:rPr lang="tr-TR" dirty="0"/>
              <a:t>yeni </a:t>
            </a:r>
            <a:r>
              <a:rPr lang="tr-TR" u="sng" dirty="0"/>
              <a:t>enfeksiyon </a:t>
            </a:r>
            <a:r>
              <a:rPr lang="tr-TR" u="sng" dirty="0" err="1"/>
              <a:t>insidansında</a:t>
            </a:r>
            <a:r>
              <a:rPr lang="tr-TR" u="sng" dirty="0"/>
              <a:t> istatistiksel olarak anlamlı bir fark bulmamıştır. </a:t>
            </a:r>
            <a:r>
              <a:rPr lang="tr-TR" dirty="0" err="1"/>
              <a:t>İmmünomodülatör</a:t>
            </a:r>
            <a:r>
              <a:rPr lang="tr-TR" dirty="0"/>
              <a:t> besinlerle beslenen medikal alt grubunda </a:t>
            </a:r>
            <a:r>
              <a:rPr lang="tr-TR" u="sng" dirty="0" smtClean="0"/>
              <a:t>6 </a:t>
            </a:r>
            <a:r>
              <a:rPr lang="tr-TR" u="sng" dirty="0"/>
              <a:t>aylık </a:t>
            </a:r>
            <a:r>
              <a:rPr lang="tr-TR" u="sng" dirty="0" err="1"/>
              <a:t>mortalite</a:t>
            </a:r>
            <a:r>
              <a:rPr lang="tr-TR" u="sng" dirty="0"/>
              <a:t> oranı daha yüksek </a:t>
            </a:r>
            <a:r>
              <a:rPr lang="tr-TR" dirty="0"/>
              <a:t>bulunmuştur (ayarlanmış risk oranı, 1.57; %95 GA, 1.03-2.39; P=.04).</a:t>
            </a:r>
          </a:p>
        </p:txBody>
      </p:sp>
    </p:spTree>
    <p:extLst>
      <p:ext uri="{BB962C8B-B14F-4D97-AF65-F5344CB8AC3E}">
        <p14:creationId xmlns:p14="http://schemas.microsoft.com/office/powerpoint/2010/main" val="9036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1520" y="260648"/>
            <a:ext cx="705678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Kritik </a:t>
            </a:r>
            <a:r>
              <a:rPr lang="tr-TR" sz="2400" b="1" dirty="0" smtClean="0">
                <a:solidFill>
                  <a:srgbClr val="FF0000"/>
                </a:solidFill>
              </a:rPr>
              <a:t>hastalık </a:t>
            </a:r>
            <a:r>
              <a:rPr lang="tr-TR" sz="24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</a:p>
          <a:p>
            <a:r>
              <a:rPr lang="tr-TR" sz="2400" b="1" dirty="0" smtClean="0">
                <a:solidFill>
                  <a:srgbClr val="FF0000"/>
                </a:solidFill>
              </a:rPr>
              <a:t>Selenyum</a:t>
            </a:r>
            <a:r>
              <a:rPr lang="tr-TR" sz="2400" b="1" dirty="0">
                <a:solidFill>
                  <a:srgbClr val="FF0000"/>
                </a:solidFill>
              </a:rPr>
              <a:t>, bakır, manganez, </a:t>
            </a:r>
            <a:r>
              <a:rPr lang="tr-TR" sz="2400" b="1" dirty="0" smtClean="0">
                <a:solidFill>
                  <a:srgbClr val="FF0000"/>
                </a:solidFill>
              </a:rPr>
              <a:t>çinko, demir, vitaminler  </a:t>
            </a:r>
            <a:r>
              <a:rPr lang="tr-TR" sz="2400" b="1" dirty="0">
                <a:solidFill>
                  <a:srgbClr val="FF0000"/>
                </a:solidFill>
              </a:rPr>
              <a:t>(</a:t>
            </a:r>
            <a:r>
              <a:rPr lang="tr-TR" sz="2400" b="1" dirty="0" err="1">
                <a:solidFill>
                  <a:srgbClr val="FF0000"/>
                </a:solidFill>
              </a:rPr>
              <a:t>tiamin</a:t>
            </a:r>
            <a:r>
              <a:rPr lang="tr-TR" sz="2400" b="1" dirty="0">
                <a:solidFill>
                  <a:srgbClr val="FF0000"/>
                </a:solidFill>
              </a:rPr>
              <a:t>, E, C ve beta </a:t>
            </a:r>
            <a:r>
              <a:rPr lang="tr-TR" sz="2400" b="1" dirty="0" err="1">
                <a:solidFill>
                  <a:srgbClr val="FF0000"/>
                </a:solidFill>
              </a:rPr>
              <a:t>karoten</a:t>
            </a:r>
            <a:r>
              <a:rPr lang="tr-TR" sz="2400" b="1" dirty="0" smtClean="0">
                <a:solidFill>
                  <a:srgbClr val="FF0000"/>
                </a:solidFill>
              </a:rPr>
              <a:t>) takviyesi </a:t>
            </a:r>
            <a:r>
              <a:rPr lang="tr-TR" sz="2400" b="1" dirty="0">
                <a:solidFill>
                  <a:srgbClr val="FF0000"/>
                </a:solidFill>
              </a:rPr>
              <a:t>için </a:t>
            </a:r>
            <a:r>
              <a:rPr lang="tr-TR" sz="2400" b="1" dirty="0" smtClean="0">
                <a:solidFill>
                  <a:srgbClr val="FF0000"/>
                </a:solidFill>
              </a:rPr>
              <a:t>kanıt yok !!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51520" y="2165331"/>
            <a:ext cx="7344816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2400" b="1" dirty="0"/>
              <a:t>2016 ASPEN/SCCM </a:t>
            </a:r>
            <a:r>
              <a:rPr lang="tr-TR" sz="2400" b="1" dirty="0" smtClean="0"/>
              <a:t>kılavuzları </a:t>
            </a:r>
            <a:r>
              <a:rPr lang="tr-TR" sz="2400" b="1" dirty="0" smtClean="0">
                <a:sym typeface="Wingdings" pitchFamily="2" charset="2"/>
              </a:rPr>
              <a:t> </a:t>
            </a:r>
          </a:p>
          <a:p>
            <a:r>
              <a:rPr lang="tr-TR" sz="2400" dirty="0"/>
              <a:t>S</a:t>
            </a:r>
            <a:r>
              <a:rPr lang="tr-TR" sz="2400" dirty="0" smtClean="0"/>
              <a:t>onuçlar çelişkili..</a:t>
            </a:r>
            <a:endParaRPr lang="tr-TR" sz="2400" dirty="0"/>
          </a:p>
          <a:p>
            <a:r>
              <a:rPr lang="tr-TR" sz="2400" b="1" dirty="0" err="1" smtClean="0">
                <a:solidFill>
                  <a:srgbClr val="FF0000"/>
                </a:solidFill>
              </a:rPr>
              <a:t>Sepsiste</a:t>
            </a:r>
            <a:r>
              <a:rPr lang="tr-TR" sz="2400" dirty="0" smtClean="0"/>
              <a:t> </a:t>
            </a:r>
            <a:r>
              <a:rPr lang="tr-TR" sz="2400" dirty="0"/>
              <a:t>selenyum, çinko ve antioksidan takviyesi konusunda </a:t>
            </a:r>
            <a:r>
              <a:rPr lang="tr-TR" sz="2400" dirty="0" smtClean="0"/>
              <a:t>bir öneri yok.</a:t>
            </a:r>
            <a:endParaRPr lang="tr-TR" sz="24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251520" y="4653136"/>
            <a:ext cx="7488832" cy="156966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tr-TR" sz="2400" b="1" dirty="0"/>
              <a:t>2018 ESPEN </a:t>
            </a:r>
            <a:r>
              <a:rPr lang="tr-TR" sz="2400" b="1" dirty="0" smtClean="0">
                <a:sym typeface="Wingdings" pitchFamily="2" charset="2"/>
              </a:rPr>
              <a:t> </a:t>
            </a:r>
          </a:p>
          <a:p>
            <a:r>
              <a:rPr lang="tr-TR" sz="2400" dirty="0" smtClean="0"/>
              <a:t>Doğrulanmış </a:t>
            </a:r>
            <a:r>
              <a:rPr lang="tr-TR" sz="2400" dirty="0"/>
              <a:t>bir eksiklik olmaması durumunda </a:t>
            </a:r>
            <a:endParaRPr lang="tr-TR" sz="2400" dirty="0" smtClean="0"/>
          </a:p>
          <a:p>
            <a:r>
              <a:rPr lang="tr-TR" sz="2400" dirty="0" smtClean="0"/>
              <a:t>bakır</a:t>
            </a:r>
            <a:r>
              <a:rPr lang="tr-TR" sz="2400" dirty="0"/>
              <a:t>, selenyum, </a:t>
            </a:r>
            <a:r>
              <a:rPr lang="tr-TR" sz="2400" dirty="0" smtClean="0"/>
              <a:t>çinko, E </a:t>
            </a:r>
            <a:r>
              <a:rPr lang="tr-TR" sz="2400" dirty="0"/>
              <a:t>ve C </a:t>
            </a:r>
            <a:r>
              <a:rPr lang="tr-TR" sz="2400" dirty="0" smtClean="0"/>
              <a:t>vitaminleri gibi yüksek doz antioksidanların uygulanmaması gerektiği belirtilmiş.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7604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51982235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673032" y="2065203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tr-TR" sz="3200" b="1" dirty="0" smtClean="0">
                <a:solidFill>
                  <a:schemeClr val="bg1"/>
                </a:solidFill>
                <a:sym typeface="Wingdings" pitchFamily="2" charset="2"/>
              </a:rPr>
              <a:t>%40-80</a:t>
            </a:r>
            <a:endParaRPr lang="tr-TR" sz="3200" b="1" dirty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868144" y="4303781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chemeClr val="bg1"/>
                </a:solidFill>
              </a:rPr>
              <a:t>%</a:t>
            </a:r>
            <a:r>
              <a:rPr lang="tr-TR" sz="3200" b="1" dirty="0" smtClean="0">
                <a:solidFill>
                  <a:schemeClr val="bg1"/>
                </a:solidFill>
              </a:rPr>
              <a:t>20-50</a:t>
            </a:r>
            <a:endParaRPr lang="tr-TR" sz="3200" b="1" dirty="0">
              <a:solidFill>
                <a:schemeClr val="bg1"/>
              </a:solidFill>
            </a:endParaRPr>
          </a:p>
        </p:txBody>
      </p:sp>
      <p:sp>
        <p:nvSpPr>
          <p:cNvPr id="8" name="Sol Sağ Ok 7"/>
          <p:cNvSpPr/>
          <p:nvPr/>
        </p:nvSpPr>
        <p:spPr>
          <a:xfrm>
            <a:off x="2960400" y="2780928"/>
            <a:ext cx="1008112" cy="360040"/>
          </a:xfrm>
          <a:prstGeom prst="left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ol Sağ Ok 8"/>
          <p:cNvSpPr/>
          <p:nvPr/>
        </p:nvSpPr>
        <p:spPr>
          <a:xfrm>
            <a:off x="5148064" y="4888556"/>
            <a:ext cx="1224136" cy="412652"/>
          </a:xfrm>
          <a:prstGeom prst="left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1488272" y="6092917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Publication</a:t>
            </a:r>
            <a:r>
              <a:rPr lang="en-US" sz="900" dirty="0"/>
              <a:t>: Journal of Clinical </a:t>
            </a:r>
            <a:r>
              <a:rPr lang="en-US" sz="900" dirty="0" smtClean="0"/>
              <a:t>Oncology</a:t>
            </a:r>
            <a:r>
              <a:rPr lang="tr-TR" sz="900" dirty="0" smtClean="0"/>
              <a:t> </a:t>
            </a:r>
            <a:r>
              <a:rPr lang="en-US" sz="900" dirty="0" smtClean="0"/>
              <a:t>Volume </a:t>
            </a:r>
            <a:r>
              <a:rPr lang="en-US" sz="900" dirty="0"/>
              <a:t>42, Number 23_suppl</a:t>
            </a:r>
          </a:p>
          <a:p>
            <a:r>
              <a:rPr lang="en-US" sz="900" dirty="0"/>
              <a:t>https://doi.org/10.1200/JCO.2024.42.23_suppl.189</a:t>
            </a:r>
            <a:endParaRPr lang="tr-TR" sz="900" dirty="0"/>
          </a:p>
        </p:txBody>
      </p:sp>
    </p:spTree>
    <p:extLst>
      <p:ext uri="{BB962C8B-B14F-4D97-AF65-F5344CB8AC3E}">
        <p14:creationId xmlns:p14="http://schemas.microsoft.com/office/powerpoint/2010/main" val="25220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25000"/>
            </a:schemeClr>
          </a:solidFill>
        </p:spPr>
        <p:txBody>
          <a:bodyPr>
            <a:normAutofit fontScale="90000"/>
          </a:bodyPr>
          <a:lstStyle/>
          <a:p>
            <a:r>
              <a:rPr lang="tr-TR" sz="3600" b="1" dirty="0" smtClean="0"/>
              <a:t/>
            </a:r>
            <a:br>
              <a:rPr lang="tr-TR" sz="3600" b="1" dirty="0" smtClean="0"/>
            </a:br>
            <a:r>
              <a:rPr lang="tr-TR" sz="3600" b="1" dirty="0" smtClean="0">
                <a:solidFill>
                  <a:schemeClr val="bg1"/>
                </a:solidFill>
              </a:rPr>
              <a:t>Hematolojik </a:t>
            </a:r>
            <a:r>
              <a:rPr lang="tr-TR" sz="3600" b="1" dirty="0" err="1" smtClean="0">
                <a:solidFill>
                  <a:schemeClr val="bg1"/>
                </a:solidFill>
              </a:rPr>
              <a:t>Malignitelerde</a:t>
            </a:r>
            <a:r>
              <a:rPr lang="tr-TR" sz="3600" b="1" dirty="0" smtClean="0">
                <a:solidFill>
                  <a:schemeClr val="bg1"/>
                </a:solidFill>
              </a:rPr>
              <a:t> </a:t>
            </a:r>
            <a:r>
              <a:rPr lang="tr-TR" sz="3600" b="1" dirty="0" err="1" smtClean="0">
                <a:solidFill>
                  <a:schemeClr val="bg1"/>
                </a:solidFill>
              </a:rPr>
              <a:t>İmmünonütrisyonun</a:t>
            </a:r>
            <a:r>
              <a:rPr lang="tr-TR" sz="3600" b="1" dirty="0" smtClean="0">
                <a:solidFill>
                  <a:schemeClr val="bg1"/>
                </a:solidFill>
              </a:rPr>
              <a:t> Potansiyel Faydaları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 fontScale="85000" lnSpcReduction="2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Tedavi Toleransının Artırılması: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Kemoterapi ve radyoterapinin yan etkilerini azaltma (</a:t>
            </a:r>
            <a:r>
              <a:rPr lang="tr-TR" dirty="0" err="1" smtClean="0"/>
              <a:t>mukozit</a:t>
            </a:r>
            <a:r>
              <a:rPr lang="tr-TR" dirty="0" smtClean="0"/>
              <a:t>, enfeksiyon riski vb.)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Bağışıklık Sisteminin Güçlendirilmesi: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Enfeksiyonlara karşı direncin artırılması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Hastanede Kalış Süresinin Kısaltılması: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Komplikasyonların azaltılmasıyla ilişkili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Yaşam Kalitesinin İyileştirilmesi: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Beslenme durumunun ve genel iyilik halinin desteklenmesi</a:t>
            </a:r>
          </a:p>
          <a:p>
            <a:r>
              <a:rPr lang="tr-TR" b="1" dirty="0" err="1" smtClean="0">
                <a:solidFill>
                  <a:srgbClr val="FF0000"/>
                </a:solidFill>
              </a:rPr>
              <a:t>Hematopoetik</a:t>
            </a:r>
            <a:r>
              <a:rPr lang="tr-TR" b="1" dirty="0" smtClean="0">
                <a:solidFill>
                  <a:srgbClr val="FF0000"/>
                </a:solidFill>
              </a:rPr>
              <a:t> Kök Hücre Nakli Sürecinde Rolü: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Nakil sonrası komplikasyonların azaltılması, </a:t>
            </a:r>
            <a:r>
              <a:rPr lang="tr-TR" dirty="0" err="1" smtClean="0"/>
              <a:t>greft-versus-host</a:t>
            </a:r>
            <a:r>
              <a:rPr lang="tr-TR" dirty="0" smtClean="0"/>
              <a:t> hastalığı (GVHD) riskinin yönetimi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94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95536" y="1586699"/>
            <a:ext cx="2448272" cy="235564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83568" y="2410580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Tarama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8" name="Oval 7"/>
          <p:cNvSpPr/>
          <p:nvPr/>
        </p:nvSpPr>
        <p:spPr>
          <a:xfrm>
            <a:off x="1589584" y="3084538"/>
            <a:ext cx="2592288" cy="224444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1721024" y="3729705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chemeClr val="bg1"/>
                </a:solidFill>
              </a:rPr>
              <a:t>Multidisipliner</a:t>
            </a:r>
            <a:r>
              <a:rPr lang="tr-TR" sz="2800" b="1" dirty="0">
                <a:solidFill>
                  <a:schemeClr val="bg1"/>
                </a:solidFill>
              </a:rPr>
              <a:t> yaklaşım</a:t>
            </a:r>
          </a:p>
        </p:txBody>
      </p:sp>
      <p:sp>
        <p:nvSpPr>
          <p:cNvPr id="12" name="Oval 11"/>
          <p:cNvSpPr/>
          <p:nvPr/>
        </p:nvSpPr>
        <p:spPr>
          <a:xfrm>
            <a:off x="3563888" y="4077072"/>
            <a:ext cx="2700300" cy="243549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3833918" y="4780577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bg1"/>
                </a:solidFill>
              </a:rPr>
              <a:t>Hastaya özgü tedavi sunumu</a:t>
            </a:r>
          </a:p>
        </p:txBody>
      </p:sp>
      <p:sp>
        <p:nvSpPr>
          <p:cNvPr id="14" name="Oval 13"/>
          <p:cNvSpPr/>
          <p:nvPr/>
        </p:nvSpPr>
        <p:spPr>
          <a:xfrm>
            <a:off x="2546158" y="1049032"/>
            <a:ext cx="3456384" cy="266429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/>
          <p:cNvSpPr txBox="1"/>
          <p:nvPr/>
        </p:nvSpPr>
        <p:spPr>
          <a:xfrm>
            <a:off x="3570312" y="1586698"/>
            <a:ext cx="1793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Daha çok bilimsel kanıt</a:t>
            </a:r>
          </a:p>
        </p:txBody>
      </p:sp>
      <p:sp>
        <p:nvSpPr>
          <p:cNvPr id="19" name="Kalp 18"/>
          <p:cNvSpPr/>
          <p:nvPr/>
        </p:nvSpPr>
        <p:spPr>
          <a:xfrm>
            <a:off x="5163656" y="2484333"/>
            <a:ext cx="3368784" cy="3464947"/>
          </a:xfrm>
          <a:prstGeom prst="hear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>
            <a:off x="5724128" y="364995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chemeClr val="bg1"/>
                </a:solidFill>
              </a:rPr>
              <a:t>Teşekkürler..</a:t>
            </a:r>
            <a:r>
              <a:rPr lang="tr-TR" sz="2800" b="1" dirty="0" smtClean="0">
                <a:solidFill>
                  <a:schemeClr val="bg1"/>
                </a:solidFill>
              </a:rPr>
              <a:t> </a:t>
            </a:r>
            <a:endParaRPr lang="tr-TR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96" y="4215760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6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tr-TR" b="1" dirty="0" err="1" smtClean="0"/>
              <a:t>Malnutrisyon</a:t>
            </a:r>
            <a:r>
              <a:rPr lang="tr-TR" b="1" dirty="0" smtClean="0"/>
              <a:t> sadece hastalık başlangıcında mı görülür ?</a:t>
            </a:r>
            <a:endParaRPr lang="tr-TR" b="1" dirty="0"/>
          </a:p>
        </p:txBody>
      </p:sp>
      <p:graphicFrame>
        <p:nvGraphicFramePr>
          <p:cNvPr id="4" name="Grafik 3"/>
          <p:cNvGraphicFramePr/>
          <p:nvPr>
            <p:extLst>
              <p:ext uri="{D42A27DB-BD31-4B8C-83A1-F6EECF244321}">
                <p14:modId xmlns:p14="http://schemas.microsoft.com/office/powerpoint/2010/main" val="2266761876"/>
              </p:ext>
            </p:extLst>
          </p:nvPr>
        </p:nvGraphicFramePr>
        <p:xfrm>
          <a:off x="467544" y="1700808"/>
          <a:ext cx="489654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etin kutusu 6"/>
          <p:cNvSpPr txBox="1"/>
          <p:nvPr/>
        </p:nvSpPr>
        <p:spPr>
          <a:xfrm>
            <a:off x="5868144" y="2060848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Hematolojik </a:t>
            </a:r>
            <a:r>
              <a:rPr lang="tr-TR" dirty="0" err="1" smtClean="0"/>
              <a:t>malignitelerde</a:t>
            </a:r>
            <a:r>
              <a:rPr lang="tr-TR" dirty="0" smtClean="0"/>
              <a:t> birinci basamak KT sonrası, </a:t>
            </a:r>
            <a:r>
              <a:rPr lang="tr-TR" b="1" u="sng" dirty="0" smtClean="0"/>
              <a:t>tedaviye iyi bir </a:t>
            </a:r>
            <a:r>
              <a:rPr lang="tr-TR" b="1" u="sng" dirty="0" err="1" smtClean="0"/>
              <a:t>nutrisyon</a:t>
            </a:r>
            <a:r>
              <a:rPr lang="tr-TR" b="1" u="sng" dirty="0" smtClean="0"/>
              <a:t> durumuyla başlamış olsa da, tedavi tamamlandıktan sonra </a:t>
            </a:r>
            <a:r>
              <a:rPr lang="tr-TR" dirty="0" err="1" smtClean="0"/>
              <a:t>nutrisyon</a:t>
            </a:r>
            <a:r>
              <a:rPr lang="tr-TR" dirty="0" smtClean="0"/>
              <a:t>  durumlarında kötüleşme olduğu görülmüştür.</a:t>
            </a:r>
          </a:p>
          <a:p>
            <a:endParaRPr lang="tr-TR" dirty="0"/>
          </a:p>
          <a:p>
            <a:r>
              <a:rPr lang="tr-TR" b="1" u="sng" dirty="0" err="1" smtClean="0"/>
              <a:t>Albumin</a:t>
            </a:r>
            <a:r>
              <a:rPr lang="tr-TR" b="1" u="sng" dirty="0" smtClean="0"/>
              <a:t>  </a:t>
            </a:r>
            <a:r>
              <a:rPr lang="tr-TR" b="1" u="sng" dirty="0"/>
              <a:t>p = </a:t>
            </a:r>
            <a:r>
              <a:rPr lang="tr-TR" b="1" u="sng" dirty="0" smtClean="0"/>
              <a:t>0.04*</a:t>
            </a:r>
          </a:p>
          <a:p>
            <a:r>
              <a:rPr lang="tr-TR" dirty="0" err="1" smtClean="0"/>
              <a:t>Transferrin</a:t>
            </a:r>
            <a:r>
              <a:rPr lang="tr-TR" dirty="0" smtClean="0"/>
              <a:t> p </a:t>
            </a:r>
            <a:r>
              <a:rPr lang="tr-TR" dirty="0"/>
              <a:t>= </a:t>
            </a:r>
            <a:r>
              <a:rPr lang="tr-TR" dirty="0" smtClean="0"/>
              <a:t>0.38</a:t>
            </a:r>
          </a:p>
          <a:p>
            <a:r>
              <a:rPr lang="tr-TR" dirty="0" smtClean="0"/>
              <a:t>Total </a:t>
            </a:r>
            <a:r>
              <a:rPr lang="tr-TR" dirty="0"/>
              <a:t>kolesterol </a:t>
            </a:r>
            <a:r>
              <a:rPr lang="tr-TR" dirty="0" smtClean="0"/>
              <a:t>p </a:t>
            </a:r>
            <a:r>
              <a:rPr lang="tr-TR" dirty="0"/>
              <a:t>= </a:t>
            </a:r>
            <a:r>
              <a:rPr lang="tr-TR" dirty="0" smtClean="0"/>
              <a:t>0.76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971600" y="624660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971600" y="6077327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800" dirty="0" smtClean="0"/>
              <a:t>*</a:t>
            </a:r>
            <a:r>
              <a:rPr lang="en-US" sz="800" dirty="0" err="1" smtClean="0"/>
              <a:t>Szeja</a:t>
            </a:r>
            <a:r>
              <a:rPr lang="en-US" sz="800" dirty="0" smtClean="0"/>
              <a:t> </a:t>
            </a:r>
            <a:r>
              <a:rPr lang="en-US" sz="800" dirty="0"/>
              <a:t>N, </a:t>
            </a:r>
            <a:r>
              <a:rPr lang="en-US" sz="800" dirty="0" err="1"/>
              <a:t>Grosicki</a:t>
            </a:r>
            <a:r>
              <a:rPr lang="en-US" sz="800" dirty="0"/>
              <a:t> S. Nutritional status of patients with </a:t>
            </a:r>
            <a:r>
              <a:rPr lang="en-US" sz="800" dirty="0" err="1"/>
              <a:t>lymphoproliferative</a:t>
            </a:r>
            <a:r>
              <a:rPr lang="en-US" sz="800" dirty="0"/>
              <a:t> neoplasms before and after the first-line treatment. </a:t>
            </a:r>
            <a:r>
              <a:rPr lang="en-US" sz="800" i="1" dirty="0"/>
              <a:t>Expert Rev </a:t>
            </a:r>
            <a:r>
              <a:rPr lang="en-US" sz="800" i="1" dirty="0" err="1"/>
              <a:t>Hematol</a:t>
            </a:r>
            <a:r>
              <a:rPr lang="en-US" sz="800" dirty="0"/>
              <a:t>. 2022;15(1):83-91. doi:10.1080/17474086.2022.2035717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4363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Hangi yöntemle tarama yapalım ? 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Literatürde bu alanda yapılmış pek çok çalışma olmakla birlikte fikir birliği olan tek bir tarama testi mevcut değildir. 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331640" y="4122077"/>
            <a:ext cx="640871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Önemli olan farkında olmak 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ve tarama yapmak !!!</a:t>
            </a:r>
            <a:endParaRPr lang="tr-T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/>
          <a:lstStyle/>
          <a:p>
            <a:r>
              <a:rPr lang="tr-TR" dirty="0" err="1" smtClean="0"/>
              <a:t>İmmun</a:t>
            </a:r>
            <a:r>
              <a:rPr lang="tr-TR" dirty="0" smtClean="0"/>
              <a:t> </a:t>
            </a:r>
            <a:r>
              <a:rPr lang="tr-TR" dirty="0" err="1" smtClean="0"/>
              <a:t>Nutrisyon</a:t>
            </a:r>
            <a:r>
              <a:rPr lang="tr-TR" dirty="0" smtClean="0"/>
              <a:t> Nedir ?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tr-TR" sz="3800" b="1" dirty="0" err="1" smtClean="0"/>
              <a:t>İmmünonütrisyon</a:t>
            </a:r>
            <a:r>
              <a:rPr lang="tr-TR" sz="3800" dirty="0" smtClean="0"/>
              <a:t> </a:t>
            </a:r>
            <a:r>
              <a:rPr lang="tr-TR" sz="3800" dirty="0" smtClean="0">
                <a:sym typeface="Wingdings" pitchFamily="2" charset="2"/>
              </a:rPr>
              <a:t></a:t>
            </a:r>
            <a:r>
              <a:rPr lang="tr-TR" sz="3400" dirty="0" smtClean="0">
                <a:sym typeface="Wingdings" pitchFamily="2" charset="2"/>
              </a:rPr>
              <a:t> </a:t>
            </a:r>
            <a:r>
              <a:rPr lang="tr-TR" sz="3400" dirty="0" smtClean="0"/>
              <a:t> Bağışıklık sistemi ve </a:t>
            </a:r>
            <a:r>
              <a:rPr lang="tr-TR" sz="3400" dirty="0" err="1"/>
              <a:t>inflamatuar</a:t>
            </a:r>
            <a:r>
              <a:rPr lang="tr-TR" sz="3400" dirty="0"/>
              <a:t> </a:t>
            </a:r>
            <a:r>
              <a:rPr lang="tr-TR" sz="3400" dirty="0" smtClean="0"/>
              <a:t>yolaklarda yer </a:t>
            </a:r>
            <a:r>
              <a:rPr lang="tr-TR" sz="3400" dirty="0"/>
              <a:t>alan spesifik mekanizmaları düzenleme yeteneğine sahip olan </a:t>
            </a:r>
            <a:r>
              <a:rPr lang="tr-TR" sz="3400" b="1" dirty="0">
                <a:solidFill>
                  <a:srgbClr val="FF0000"/>
                </a:solidFill>
              </a:rPr>
              <a:t>"</a:t>
            </a:r>
            <a:r>
              <a:rPr lang="tr-TR" sz="3400" b="1" dirty="0" err="1">
                <a:solidFill>
                  <a:srgbClr val="FF0000"/>
                </a:solidFill>
              </a:rPr>
              <a:t>immünonütrientler</a:t>
            </a:r>
            <a:r>
              <a:rPr lang="tr-TR" sz="3400" b="1" dirty="0">
                <a:solidFill>
                  <a:srgbClr val="FF0000"/>
                </a:solidFill>
              </a:rPr>
              <a:t>" </a:t>
            </a:r>
            <a:r>
              <a:rPr lang="tr-TR" sz="3400" dirty="0"/>
              <a:t>adı verilen spesifik besin </a:t>
            </a:r>
            <a:r>
              <a:rPr lang="tr-TR" sz="3400" dirty="0" err="1"/>
              <a:t>substratlarının</a:t>
            </a:r>
            <a:r>
              <a:rPr lang="tr-TR" sz="3400" dirty="0"/>
              <a:t> kullanımı olarak </a:t>
            </a:r>
            <a:r>
              <a:rPr lang="tr-TR" sz="3400" dirty="0" smtClean="0"/>
              <a:t>tanımlanmaktadır. </a:t>
            </a:r>
          </a:p>
          <a:p>
            <a:pPr marL="0" indent="0">
              <a:buNone/>
            </a:pPr>
            <a:endParaRPr lang="tr-TR" sz="3800" dirty="0" smtClean="0"/>
          </a:p>
          <a:p>
            <a:r>
              <a:rPr lang="tr-TR" sz="3800" b="1" dirty="0" err="1" smtClean="0"/>
              <a:t>İmmünonütrisyon</a:t>
            </a:r>
            <a:r>
              <a:rPr lang="tr-TR" sz="3800" b="1" dirty="0"/>
              <a:t> </a:t>
            </a:r>
            <a:r>
              <a:rPr lang="tr-TR" sz="3800" b="1" dirty="0" smtClean="0">
                <a:sym typeface="Wingdings" pitchFamily="2" charset="2"/>
              </a:rPr>
              <a:t> </a:t>
            </a:r>
          </a:p>
          <a:p>
            <a:pPr lvl="1"/>
            <a:r>
              <a:rPr lang="tr-TR" sz="3000" dirty="0" smtClean="0">
                <a:sym typeface="Wingdings" pitchFamily="2" charset="2"/>
              </a:rPr>
              <a:t>B</a:t>
            </a:r>
            <a:r>
              <a:rPr lang="tr-TR" sz="3000" dirty="0" smtClean="0"/>
              <a:t>ağışıklık </a:t>
            </a:r>
            <a:r>
              <a:rPr lang="tr-TR" sz="3000" dirty="0"/>
              <a:t>sistemi </a:t>
            </a:r>
            <a:r>
              <a:rPr lang="tr-TR" sz="3000" dirty="0" smtClean="0"/>
              <a:t>işlevinin korunması,</a:t>
            </a:r>
          </a:p>
          <a:p>
            <a:pPr lvl="1"/>
            <a:r>
              <a:rPr lang="tr-TR" sz="3000" dirty="0" err="1"/>
              <a:t>İ</a:t>
            </a:r>
            <a:r>
              <a:rPr lang="tr-TR" sz="3000" dirty="0" err="1" smtClean="0"/>
              <a:t>nflamasyonun</a:t>
            </a:r>
            <a:r>
              <a:rPr lang="tr-TR" sz="3000" dirty="0" smtClean="0"/>
              <a:t> kontrolü,</a:t>
            </a:r>
          </a:p>
          <a:p>
            <a:pPr lvl="1"/>
            <a:r>
              <a:rPr lang="tr-TR" sz="3000" dirty="0" err="1" smtClean="0"/>
              <a:t>Malignite</a:t>
            </a:r>
            <a:r>
              <a:rPr lang="tr-TR" sz="3000" dirty="0" smtClean="0"/>
              <a:t> </a:t>
            </a:r>
            <a:r>
              <a:rPr lang="tr-TR" sz="3000" dirty="0"/>
              <a:t>seyri </a:t>
            </a:r>
            <a:r>
              <a:rPr lang="tr-TR" sz="3000" dirty="0" smtClean="0"/>
              <a:t>sırasında oluşabilecek SIRS (</a:t>
            </a:r>
            <a:r>
              <a:rPr lang="tr-TR" sz="3000" dirty="0" err="1" smtClean="0"/>
              <a:t>Systemic</a:t>
            </a:r>
            <a:r>
              <a:rPr lang="tr-TR" sz="3000" dirty="0" smtClean="0"/>
              <a:t> </a:t>
            </a:r>
            <a:r>
              <a:rPr lang="tr-TR" sz="3000" dirty="0" err="1"/>
              <a:t>Inflammatory</a:t>
            </a:r>
            <a:r>
              <a:rPr lang="tr-TR" sz="3000" dirty="0"/>
              <a:t> </a:t>
            </a:r>
            <a:r>
              <a:rPr lang="tr-TR" sz="3000" dirty="0" err="1"/>
              <a:t>Response</a:t>
            </a:r>
            <a:r>
              <a:rPr lang="tr-TR" sz="3000" dirty="0"/>
              <a:t> </a:t>
            </a:r>
            <a:r>
              <a:rPr lang="tr-TR" sz="3000" dirty="0" err="1"/>
              <a:t>Syndrome</a:t>
            </a:r>
            <a:r>
              <a:rPr lang="tr-TR" sz="3000" dirty="0"/>
              <a:t>) potansiyel riskinin ve etkisinin </a:t>
            </a:r>
            <a:r>
              <a:rPr lang="tr-TR" sz="3000" dirty="0" smtClean="0"/>
              <a:t>azaltılması ile ilgili avantajlar sağlar.</a:t>
            </a:r>
          </a:p>
          <a:p>
            <a:pPr marL="914400" lvl="2" indent="0">
              <a:buNone/>
            </a:pPr>
            <a:endParaRPr lang="tr-TR" sz="2600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sz="1100" dirty="0" smtClean="0"/>
          </a:p>
          <a:p>
            <a:pPr marL="0" indent="0">
              <a:buNone/>
            </a:pPr>
            <a:r>
              <a:rPr lang="tr-TR" sz="1100" dirty="0" smtClean="0"/>
              <a:t>*</a:t>
            </a:r>
            <a:r>
              <a:rPr lang="tr-TR" sz="1100" dirty="0" err="1" smtClean="0"/>
              <a:t>Gianotti</a:t>
            </a:r>
            <a:r>
              <a:rPr lang="tr-TR" sz="1100" dirty="0"/>
              <a:t>, L., </a:t>
            </a:r>
            <a:r>
              <a:rPr lang="tr-TR" sz="1100" dirty="0" err="1"/>
              <a:t>Nespoli</a:t>
            </a:r>
            <a:r>
              <a:rPr lang="tr-TR" sz="1100" dirty="0"/>
              <a:t>, L., &amp; </a:t>
            </a:r>
            <a:r>
              <a:rPr lang="tr-TR" sz="1100" dirty="0" err="1"/>
              <a:t>Sandini</a:t>
            </a:r>
            <a:r>
              <a:rPr lang="tr-TR" sz="1100" dirty="0"/>
              <a:t>, M. (2024). </a:t>
            </a:r>
            <a:r>
              <a:rPr lang="tr-TR" sz="1100" dirty="0" err="1"/>
              <a:t>Pharmaconutrition</a:t>
            </a:r>
            <a:r>
              <a:rPr lang="tr-TR" sz="1100" dirty="0"/>
              <a:t>: </a:t>
            </a:r>
            <a:r>
              <a:rPr lang="tr-TR" sz="1100" dirty="0" err="1"/>
              <a:t>which</a:t>
            </a:r>
            <a:r>
              <a:rPr lang="tr-TR" sz="1100" dirty="0"/>
              <a:t> </a:t>
            </a:r>
            <a:r>
              <a:rPr lang="tr-TR" sz="1100" dirty="0" err="1"/>
              <a:t>substrates</a:t>
            </a:r>
            <a:r>
              <a:rPr lang="tr-TR" sz="1100" dirty="0"/>
              <a:t>?. </a:t>
            </a:r>
            <a:r>
              <a:rPr lang="tr-TR" sz="1100" i="1" dirty="0" err="1"/>
              <a:t>European</a:t>
            </a:r>
            <a:r>
              <a:rPr lang="tr-TR" sz="1100" i="1" dirty="0"/>
              <a:t> </a:t>
            </a:r>
            <a:r>
              <a:rPr lang="tr-TR" sz="1100" i="1" dirty="0" err="1"/>
              <a:t>Journal</a:t>
            </a:r>
            <a:r>
              <a:rPr lang="tr-TR" sz="1100" i="1" dirty="0"/>
              <a:t> of </a:t>
            </a:r>
            <a:r>
              <a:rPr lang="tr-TR" sz="1100" i="1" dirty="0" err="1"/>
              <a:t>Surgical</a:t>
            </a:r>
            <a:r>
              <a:rPr lang="tr-TR" sz="1100" i="1" dirty="0"/>
              <a:t> </a:t>
            </a:r>
            <a:r>
              <a:rPr lang="tr-TR" sz="1100" i="1" dirty="0" err="1"/>
              <a:t>Oncology</a:t>
            </a:r>
            <a:r>
              <a:rPr lang="tr-TR" sz="1100" dirty="0"/>
              <a:t>, </a:t>
            </a:r>
            <a:r>
              <a:rPr lang="tr-TR" sz="1100" i="1" dirty="0"/>
              <a:t>50</a:t>
            </a:r>
            <a:r>
              <a:rPr lang="tr-TR" sz="1100" dirty="0"/>
              <a:t>(5), 106798</a:t>
            </a:r>
            <a:r>
              <a:rPr lang="tr-TR" sz="1100" dirty="0" smtClean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825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sz="half" idx="4294967295"/>
          </p:nvPr>
        </p:nvSpPr>
        <p:spPr>
          <a:xfrm>
            <a:off x="4788024" y="209746"/>
            <a:ext cx="4038600" cy="4525963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1990’ların başı: </a:t>
            </a:r>
            <a:r>
              <a:rPr lang="tr-TR" dirty="0" err="1"/>
              <a:t>İmmün</a:t>
            </a:r>
            <a:r>
              <a:rPr lang="tr-TR" dirty="0"/>
              <a:t> </a:t>
            </a:r>
            <a:r>
              <a:rPr lang="tr-TR" dirty="0" err="1"/>
              <a:t>nütrisyon</a:t>
            </a:r>
            <a:r>
              <a:rPr lang="tr-TR" dirty="0"/>
              <a:t> kavramı literatürde ilk kez yer almaya başladı. </a:t>
            </a:r>
            <a:endParaRPr lang="tr-TR" dirty="0" smtClean="0"/>
          </a:p>
          <a:p>
            <a:endParaRPr lang="tr-TR" dirty="0"/>
          </a:p>
          <a:p>
            <a:r>
              <a:rPr lang="tr-TR" b="1" dirty="0" smtClean="0">
                <a:solidFill>
                  <a:srgbClr val="FF0000"/>
                </a:solidFill>
              </a:rPr>
              <a:t>1990’ların </a:t>
            </a:r>
            <a:r>
              <a:rPr lang="tr-TR" b="1" dirty="0">
                <a:solidFill>
                  <a:srgbClr val="FF0000"/>
                </a:solidFill>
              </a:rPr>
              <a:t>ortası: </a:t>
            </a:r>
            <a:r>
              <a:rPr lang="tr-TR" dirty="0" err="1"/>
              <a:t>Arginin</a:t>
            </a:r>
            <a:r>
              <a:rPr lang="tr-TR" dirty="0"/>
              <a:t>, omega-3 yağ asitleri, </a:t>
            </a:r>
            <a:r>
              <a:rPr lang="tr-TR" dirty="0" err="1"/>
              <a:t>glutamin</a:t>
            </a:r>
            <a:r>
              <a:rPr lang="tr-TR" dirty="0"/>
              <a:t> ve nükleotid içeren </a:t>
            </a:r>
            <a:r>
              <a:rPr lang="tr-TR" dirty="0" smtClean="0"/>
              <a:t>özel formüller </a:t>
            </a:r>
            <a:r>
              <a:rPr lang="tr-TR" dirty="0"/>
              <a:t>geliştirilerek ilk </a:t>
            </a:r>
            <a:r>
              <a:rPr lang="tr-TR" dirty="0" err="1"/>
              <a:t>immün</a:t>
            </a:r>
            <a:r>
              <a:rPr lang="tr-TR" dirty="0"/>
              <a:t> </a:t>
            </a:r>
            <a:r>
              <a:rPr lang="tr-TR" dirty="0" err="1"/>
              <a:t>nütrisyon</a:t>
            </a:r>
            <a:r>
              <a:rPr lang="tr-TR" dirty="0"/>
              <a:t> ürünleri ortaya çıkarıldı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1990’ların sonu: </a:t>
            </a:r>
            <a:r>
              <a:rPr lang="tr-TR" dirty="0" err="1"/>
              <a:t>Enteral</a:t>
            </a:r>
            <a:r>
              <a:rPr lang="tr-TR" dirty="0"/>
              <a:t> </a:t>
            </a:r>
            <a:r>
              <a:rPr lang="tr-TR" dirty="0" err="1"/>
              <a:t>immün</a:t>
            </a:r>
            <a:r>
              <a:rPr lang="tr-TR" dirty="0"/>
              <a:t> destek ürünleri ilk kez piyasaya sunuldu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2000’ler: </a:t>
            </a:r>
            <a:r>
              <a:rPr lang="tr-TR" dirty="0"/>
              <a:t>ASPEN ve ESPEN gibi klinik beslenme rehberlerinde </a:t>
            </a:r>
            <a:r>
              <a:rPr lang="tr-TR" dirty="0" err="1"/>
              <a:t>immün</a:t>
            </a:r>
            <a:r>
              <a:rPr lang="tr-TR" dirty="0"/>
              <a:t> </a:t>
            </a:r>
            <a:r>
              <a:rPr lang="tr-TR" dirty="0" err="1" smtClean="0"/>
              <a:t>nütrisyon</a:t>
            </a:r>
            <a:r>
              <a:rPr lang="tr-TR" dirty="0" smtClean="0"/>
              <a:t> önerileri </a:t>
            </a:r>
            <a:r>
              <a:rPr lang="tr-TR" dirty="0"/>
              <a:t>yer almaya başladı.</a:t>
            </a:r>
          </a:p>
          <a:p>
            <a:endParaRPr lang="tr-T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306"/>
            <a:ext cx="3806160" cy="27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251520" y="3212976"/>
            <a:ext cx="4649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Beisel</a:t>
            </a:r>
            <a:r>
              <a:rPr lang="en-US" sz="1200" dirty="0"/>
              <a:t>, W R. “History of nutritional immunology: introduction and overview.” </a:t>
            </a:r>
            <a:r>
              <a:rPr lang="en-US" sz="1200" i="1" dirty="0"/>
              <a:t>The Journal of nutrition</a:t>
            </a:r>
            <a:r>
              <a:rPr lang="en-US" sz="1200" dirty="0"/>
              <a:t> vol. 122,3 </a:t>
            </a:r>
            <a:r>
              <a:rPr lang="en-US" sz="1200" dirty="0" err="1"/>
              <a:t>Suppl</a:t>
            </a:r>
            <a:r>
              <a:rPr lang="en-US" sz="1200" dirty="0"/>
              <a:t> (1992): 591-6. doi:10.1093/</a:t>
            </a:r>
            <a:r>
              <a:rPr lang="en-US" sz="1200" dirty="0" err="1"/>
              <a:t>jn</a:t>
            </a:r>
            <a:r>
              <a:rPr lang="en-US" sz="1200" dirty="0"/>
              <a:t>/122.suppl_3.591</a:t>
            </a:r>
            <a:endParaRPr lang="tr-TR" sz="1200" dirty="0"/>
          </a:p>
        </p:txBody>
      </p:sp>
      <p:sp>
        <p:nvSpPr>
          <p:cNvPr id="9" name="Metin kutusu 8"/>
          <p:cNvSpPr txBox="1"/>
          <p:nvPr/>
        </p:nvSpPr>
        <p:spPr>
          <a:xfrm>
            <a:off x="251520" y="418595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İmmün</a:t>
            </a:r>
            <a:r>
              <a:rPr lang="tr-TR" dirty="0" smtClean="0"/>
              <a:t> </a:t>
            </a:r>
            <a:r>
              <a:rPr lang="tr-TR" dirty="0" err="1" smtClean="0"/>
              <a:t>nutrisyon</a:t>
            </a:r>
            <a:r>
              <a:rPr lang="tr-TR" dirty="0"/>
              <a:t> </a:t>
            </a:r>
            <a:r>
              <a:rPr lang="tr-TR" dirty="0" smtClean="0"/>
              <a:t>ile ilgili literatürdeki ilk makale  </a:t>
            </a:r>
            <a:r>
              <a:rPr lang="tr-TR" dirty="0" smtClean="0">
                <a:sym typeface="Wingdings" pitchFamily="2" charset="2"/>
              </a:rPr>
              <a:t> </a:t>
            </a:r>
            <a:r>
              <a:rPr lang="tr-TR" dirty="0" smtClean="0"/>
              <a:t>1992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3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44283"/>
            <a:ext cx="8229600" cy="2276605"/>
          </a:xfrm>
        </p:spPr>
        <p:txBody>
          <a:bodyPr/>
          <a:lstStyle/>
          <a:p>
            <a:r>
              <a:rPr lang="tr-TR" dirty="0" smtClean="0"/>
              <a:t>Birinci Uluslararası </a:t>
            </a:r>
            <a:r>
              <a:rPr lang="tr-TR" dirty="0" err="1" smtClean="0"/>
              <a:t>İmmunnutrisyon</a:t>
            </a:r>
            <a:r>
              <a:rPr lang="tr-TR" dirty="0" smtClean="0"/>
              <a:t> </a:t>
            </a:r>
            <a:r>
              <a:rPr lang="tr-TR" dirty="0" err="1" smtClean="0"/>
              <a:t>Çalıştayı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  </a:t>
            </a:r>
          </a:p>
          <a:p>
            <a:pPr lvl="3"/>
            <a:r>
              <a:rPr lang="tr-TR" sz="2400" b="1" dirty="0" smtClean="0">
                <a:solidFill>
                  <a:srgbClr val="FF0000"/>
                </a:solidFill>
              </a:rPr>
              <a:t>3-5 ekim 2007  Valencia (İspanya)</a:t>
            </a:r>
          </a:p>
          <a:p>
            <a:pPr marL="1371600" lvl="3" indent="0">
              <a:buNone/>
            </a:pPr>
            <a:endParaRPr lang="tr-TR" sz="2400" b="1" dirty="0" smtClean="0">
              <a:solidFill>
                <a:srgbClr val="FF0000"/>
              </a:solidFill>
            </a:endParaRPr>
          </a:p>
        </p:txBody>
      </p:sp>
      <p:pic>
        <p:nvPicPr>
          <p:cNvPr id="13314" name="Picture 2" descr="https://static.cambridge.org/covers/PNS_0_0_0/proceedings_of%20the%20nutrition%20society.jpg?send-full-size-image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2942296" cy="392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923928" y="3140968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2008 </a:t>
            </a:r>
            <a:r>
              <a:rPr lang="tr-TR" sz="4000" dirty="0" smtClean="0"/>
              <a:t>yılında</a:t>
            </a:r>
          </a:p>
          <a:p>
            <a:pPr algn="ctr"/>
            <a:r>
              <a:rPr lang="tr-TR" sz="4000" dirty="0" smtClean="0"/>
              <a:t>bu </a:t>
            </a:r>
            <a:r>
              <a:rPr lang="tr-TR" sz="4000" dirty="0" err="1" smtClean="0"/>
              <a:t>çalıştayda</a:t>
            </a:r>
            <a:r>
              <a:rPr lang="tr-TR" sz="4000" dirty="0" smtClean="0"/>
              <a:t> sunulan  </a:t>
            </a:r>
            <a:r>
              <a:rPr lang="tr-TR" sz="4000" dirty="0"/>
              <a:t>25 makalelik özel sayı </a:t>
            </a:r>
            <a:r>
              <a:rPr lang="tr-TR" sz="4000" dirty="0" smtClean="0"/>
              <a:t>yayınlandı.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57382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6617</TotalTime>
  <Words>3183</Words>
  <Application>Microsoft Office PowerPoint</Application>
  <PresentationFormat>Ekran Gösterisi (4:3)</PresentationFormat>
  <Paragraphs>418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Hematolojik Malignitelerde İmmun Nutrisyon </vt:lpstr>
      <vt:lpstr>PowerPoint Sunusu</vt:lpstr>
      <vt:lpstr>PowerPoint Sunusu</vt:lpstr>
      <vt:lpstr>PowerPoint Sunusu</vt:lpstr>
      <vt:lpstr>Malnutrisyon sadece hastalık başlangıcında mı görülür ?</vt:lpstr>
      <vt:lpstr>Hangi yöntemle tarama yapalım ? </vt:lpstr>
      <vt:lpstr>İmmun Nutrisyon Nedir ? </vt:lpstr>
      <vt:lpstr>PowerPoint Sunusu</vt:lpstr>
      <vt:lpstr>PowerPoint Sunusu</vt:lpstr>
      <vt:lpstr>PowerPoint Sunusu</vt:lpstr>
      <vt:lpstr>PowerPoint Sunusu</vt:lpstr>
      <vt:lpstr>Önemli İmmünonütrientler ve Etki Mekanizmaları</vt:lpstr>
      <vt:lpstr>Arjinin  </vt:lpstr>
      <vt:lpstr>Arjinin </vt:lpstr>
      <vt:lpstr>PowerPoint Sunusu</vt:lpstr>
      <vt:lpstr>Arjinin </vt:lpstr>
      <vt:lpstr>Glutamin  </vt:lpstr>
      <vt:lpstr>Glutamin </vt:lpstr>
      <vt:lpstr>Glutamin </vt:lpstr>
      <vt:lpstr>Glutamin </vt:lpstr>
      <vt:lpstr>Glutamin </vt:lpstr>
      <vt:lpstr>Glutamin </vt:lpstr>
      <vt:lpstr>Omega-3</vt:lpstr>
      <vt:lpstr>Omega-3</vt:lpstr>
      <vt:lpstr>Omega-3</vt:lpstr>
      <vt:lpstr>Omega-3</vt:lpstr>
      <vt:lpstr>Omega-3</vt:lpstr>
      <vt:lpstr>Nükleotidler</vt:lpstr>
      <vt:lpstr>D Vitamini</vt:lpstr>
      <vt:lpstr>PowerPoint Sunusu</vt:lpstr>
      <vt:lpstr>C Vitamini</vt:lpstr>
      <vt:lpstr>Selenyum</vt:lpstr>
      <vt:lpstr>Çinko</vt:lpstr>
      <vt:lpstr>Prebiyotikler ve probiyotikler</vt:lpstr>
      <vt:lpstr>PowerPoint Sunusu</vt:lpstr>
      <vt:lpstr>PowerPoint Sunusu</vt:lpstr>
      <vt:lpstr>PowerPoint Sunusu</vt:lpstr>
      <vt:lpstr>PowerPoint Sunusu</vt:lpstr>
      <vt:lpstr>PowerPoint Sunusu</vt:lpstr>
      <vt:lpstr> Hematolojik Malignitelerde İmmünonütrisyonun Potansiyel Faydaları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Hematolojik Malignitelerde İmmun Nutrisyon</dc:title>
  <dc:creator>Admin</dc:creator>
  <cp:lastModifiedBy>Admin</cp:lastModifiedBy>
  <cp:revision>254</cp:revision>
  <dcterms:created xsi:type="dcterms:W3CDTF">2025-04-19T15:17:50Z</dcterms:created>
  <dcterms:modified xsi:type="dcterms:W3CDTF">2025-04-25T10:07:25Z</dcterms:modified>
</cp:coreProperties>
</file>